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A885814-35C3-457D-92AD-5D63F7452CF6}" type="datetimeFigureOut">
              <a:rPr lang="it-IT" smtClean="0"/>
              <a:pPr/>
              <a:t>19/03/2013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704DF6-2291-4AC9-91F6-B43A4E75F1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29_giugno" TargetMode="External"/><Relationship Id="rId13" Type="http://schemas.openxmlformats.org/officeDocument/2006/relationships/hyperlink" Target="http://it.wikipedia.org/wiki/Domenico_Chiodo" TargetMode="External"/><Relationship Id="rId18" Type="http://schemas.openxmlformats.org/officeDocument/2006/relationships/hyperlink" Target="http://it.wikipedia.org/wiki/Ettaro" TargetMode="External"/><Relationship Id="rId3" Type="http://schemas.openxmlformats.org/officeDocument/2006/relationships/hyperlink" Target="http://it.wikipedia.org/wiki/Arsenale" TargetMode="External"/><Relationship Id="rId21" Type="http://schemas.openxmlformats.org/officeDocument/2006/relationships/hyperlink" Target="http://it.wikipedia.org/wiki/Benedetto_Brin" TargetMode="External"/><Relationship Id="rId7" Type="http://schemas.openxmlformats.org/officeDocument/2006/relationships/hyperlink" Target="http://it.wikipedia.org/wiki/Parlamento_del_Regno_d'Italia" TargetMode="External"/><Relationship Id="rId12" Type="http://schemas.openxmlformats.org/officeDocument/2006/relationships/hyperlink" Target="http://it.wikipedia.org/wiki/Golfo_di_Taranto" TargetMode="External"/><Relationship Id="rId17" Type="http://schemas.openxmlformats.org/officeDocument/2006/relationships/hyperlink" Target="http://it.wikipedia.org/wiki/Settecento" TargetMode="External"/><Relationship Id="rId2" Type="http://schemas.openxmlformats.org/officeDocument/2006/relationships/hyperlink" Target="http://it.wikipedia.org/wiki/Taranto" TargetMode="External"/><Relationship Id="rId16" Type="http://schemas.openxmlformats.org/officeDocument/2006/relationships/hyperlink" Target="http://it.wikipedia.org/wiki/Umberto_I_di_Savoia" TargetMode="External"/><Relationship Id="rId20" Type="http://schemas.openxmlformats.org/officeDocument/2006/relationships/hyperlink" Target="http://it.wikipedia.org/wiki/E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iki/Simone_Antonio_Pacoret_De_Saint-Bon" TargetMode="External"/><Relationship Id="rId11" Type="http://schemas.openxmlformats.org/officeDocument/2006/relationships/hyperlink" Target="http://it.wikipedia.org/wiki/1883" TargetMode="External"/><Relationship Id="rId24" Type="http://schemas.openxmlformats.org/officeDocument/2006/relationships/hyperlink" Target="http://it.wikipedia.org/wiki/Forze_Armate" TargetMode="External"/><Relationship Id="rId5" Type="http://schemas.openxmlformats.org/officeDocument/2006/relationships/hyperlink" Target="http://it.wikipedia.org/wiki/Capitano_di_fregata" TargetMode="External"/><Relationship Id="rId15" Type="http://schemas.openxmlformats.org/officeDocument/2006/relationships/hyperlink" Target="http://it.wikipedia.org/wiki/1889" TargetMode="External"/><Relationship Id="rId23" Type="http://schemas.openxmlformats.org/officeDocument/2006/relationships/hyperlink" Target="http://it.wikipedia.org/wiki/1916" TargetMode="External"/><Relationship Id="rId10" Type="http://schemas.openxmlformats.org/officeDocument/2006/relationships/hyperlink" Target="http://it.wikipedia.org/wiki/Settembre" TargetMode="External"/><Relationship Id="rId19" Type="http://schemas.openxmlformats.org/officeDocument/2006/relationships/hyperlink" Target="http://it.wikipedia.org/wiki/Ovest" TargetMode="External"/><Relationship Id="rId4" Type="http://schemas.openxmlformats.org/officeDocument/2006/relationships/hyperlink" Target="http://it.wikipedia.org/wiki/Marina_Militare_Italiana" TargetMode="External"/><Relationship Id="rId9" Type="http://schemas.openxmlformats.org/officeDocument/2006/relationships/hyperlink" Target="http://it.wikipedia.org/wiki/1882" TargetMode="External"/><Relationship Id="rId14" Type="http://schemas.openxmlformats.org/officeDocument/2006/relationships/hyperlink" Target="http://it.wikipedia.org/wiki/21_agosto" TargetMode="External"/><Relationship Id="rId22" Type="http://schemas.openxmlformats.org/officeDocument/2006/relationships/hyperlink" Target="http://it.wikipedia.org/w/index.php?title=Edgardo_Ferrati&amp;action=edit&amp;redlink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000" b="1" dirty="0" smtClean="0">
                <a:latin typeface="Calibri" pitchFamily="34" charset="0"/>
              </a:rPr>
              <a:t/>
            </a:r>
            <a:br>
              <a:rPr lang="it-IT" sz="3000" b="1" dirty="0" smtClean="0">
                <a:latin typeface="Calibri" pitchFamily="34" charset="0"/>
              </a:rPr>
            </a:br>
            <a:r>
              <a:rPr lang="it-IT" sz="3000" b="1" dirty="0" smtClean="0">
                <a:latin typeface="Calibri" pitchFamily="34" charset="0"/>
              </a:rPr>
              <a:t/>
            </a:r>
            <a:br>
              <a:rPr lang="it-IT" sz="3000" b="1" dirty="0" smtClean="0">
                <a:latin typeface="Calibri" pitchFamily="34" charset="0"/>
              </a:rPr>
            </a:br>
            <a:r>
              <a:rPr lang="it-IT" sz="3000" b="1" dirty="0" smtClean="0">
                <a:latin typeface="Calibri" pitchFamily="34" charset="0"/>
              </a:rPr>
              <a:t>ARSENALE MILITARE MARITTIMO </a:t>
            </a:r>
            <a:r>
              <a:rPr lang="it-IT" sz="3000" b="1" dirty="0" err="1" smtClean="0">
                <a:latin typeface="Calibri" pitchFamily="34" charset="0"/>
              </a:rPr>
              <a:t>DI</a:t>
            </a:r>
            <a:r>
              <a:rPr lang="it-IT" sz="3000" b="1" dirty="0" smtClean="0">
                <a:latin typeface="Calibri" pitchFamily="34" charset="0"/>
              </a:rPr>
              <a:t> TARANTO </a:t>
            </a:r>
            <a:endParaRPr lang="it-IT" sz="3000" b="1" dirty="0">
              <a:latin typeface="Calibri" pitchFamily="34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it-IT" sz="3000" dirty="0" smtClean="0"/>
              <a:t>L'Arsenale Militare Marittimo di </a:t>
            </a:r>
            <a:r>
              <a:rPr lang="it-IT" sz="3000" dirty="0" smtClean="0">
                <a:hlinkClick r:id="rId2" tooltip="Taranto"/>
              </a:rPr>
              <a:t>Taranto</a:t>
            </a:r>
            <a:r>
              <a:rPr lang="it-IT" sz="3000" dirty="0" smtClean="0"/>
              <a:t> è un </a:t>
            </a:r>
            <a:r>
              <a:rPr lang="it-IT" sz="3000" dirty="0" smtClean="0">
                <a:hlinkClick r:id="rId3" tooltip="Arsenale"/>
              </a:rPr>
              <a:t>arsenale</a:t>
            </a:r>
            <a:r>
              <a:rPr lang="it-IT" sz="3000" dirty="0" smtClean="0"/>
              <a:t> della </a:t>
            </a:r>
            <a:r>
              <a:rPr lang="it-IT" sz="3000" dirty="0" smtClean="0">
                <a:hlinkClick r:id="rId4" tooltip="Marina Militare Italiana"/>
              </a:rPr>
              <a:t>Marina Militare Italiana</a:t>
            </a:r>
            <a:r>
              <a:rPr lang="it-IT" sz="3000" dirty="0" smtClean="0"/>
              <a:t>. Fin dal 1865 il senatore tarantino Cataldo Nitti, incoraggiato dalla necessità dell’Italia appena unita di nuove basi navali e di </a:t>
            </a:r>
            <a:r>
              <a:rPr lang="it-IT" sz="3000" dirty="0" smtClean="0">
                <a:hlinkClick r:id="rId3" tooltip="Arsenale"/>
              </a:rPr>
              <a:t>arsenali</a:t>
            </a:r>
            <a:r>
              <a:rPr lang="it-IT" sz="3000" dirty="0" smtClean="0"/>
              <a:t> militari, propose Taranto come sede idonea agli scopi difensivi. La commissione nazionale diede il consenso incaricando il </a:t>
            </a:r>
            <a:r>
              <a:rPr lang="it-IT" sz="3000" dirty="0" smtClean="0">
                <a:hlinkClick r:id="rId5" tooltip="Capitano di fregata"/>
              </a:rPr>
              <a:t>Capitano di fregata</a:t>
            </a:r>
            <a:r>
              <a:rPr lang="it-IT" sz="3000" dirty="0" smtClean="0"/>
              <a:t> </a:t>
            </a:r>
            <a:r>
              <a:rPr lang="it-IT" sz="3000" dirty="0" smtClean="0">
                <a:hlinkClick r:id="rId6" tooltip="Simone Antonio Pacoret De Saint-Bon"/>
              </a:rPr>
              <a:t>Simone Antonio </a:t>
            </a:r>
            <a:r>
              <a:rPr lang="it-IT" sz="3000" dirty="0" err="1" smtClean="0">
                <a:hlinkClick r:id="rId6" tooltip="Simone Antonio Pacoret De Saint-Bon"/>
              </a:rPr>
              <a:t>Pacoret</a:t>
            </a:r>
            <a:r>
              <a:rPr lang="it-IT" sz="3000" dirty="0" smtClean="0">
                <a:hlinkClick r:id="rId6" tooltip="Simone Antonio Pacoret De Saint-Bon"/>
              </a:rPr>
              <a:t> De </a:t>
            </a:r>
            <a:r>
              <a:rPr lang="it-IT" sz="3000" dirty="0" err="1" smtClean="0">
                <a:hlinkClick r:id="rId6" tooltip="Simone Antonio Pacoret De Saint-Bon"/>
              </a:rPr>
              <a:t>Saint-Bon</a:t>
            </a:r>
            <a:r>
              <a:rPr lang="it-IT" sz="3000" dirty="0" smtClean="0"/>
              <a:t> che ideò un progetto mai realizzato a causa del costo elevato. La costruzione dell'Arsenale Militare Marittimo di Taranto fu comunque decisa dal </a:t>
            </a:r>
            <a:r>
              <a:rPr lang="it-IT" sz="3000" dirty="0" smtClean="0">
                <a:hlinkClick r:id="rId7" tooltip="Parlamento del Regno d'Italia"/>
              </a:rPr>
              <a:t>Parlamento italiano</a:t>
            </a:r>
            <a:r>
              <a:rPr lang="it-IT" sz="3000" dirty="0" smtClean="0"/>
              <a:t> con la legge n. 833 del </a:t>
            </a:r>
            <a:r>
              <a:rPr lang="it-IT" sz="3000" dirty="0" smtClean="0">
                <a:hlinkClick r:id="rId8" tooltip="29 giugno"/>
              </a:rPr>
              <a:t>29 giugno</a:t>
            </a:r>
            <a:r>
              <a:rPr lang="it-IT" sz="3000" dirty="0" smtClean="0"/>
              <a:t> </a:t>
            </a:r>
            <a:r>
              <a:rPr lang="it-IT" sz="3000" dirty="0" smtClean="0">
                <a:hlinkClick r:id="rId9" tooltip="1882"/>
              </a:rPr>
              <a:t>1882</a:t>
            </a:r>
            <a:r>
              <a:rPr lang="it-IT" sz="3000" dirty="0" smtClean="0"/>
              <a:t>. I lavori iniziarono nel </a:t>
            </a:r>
            <a:r>
              <a:rPr lang="it-IT" sz="3000" dirty="0" smtClean="0">
                <a:hlinkClick r:id="rId10" tooltip="Settembre"/>
              </a:rPr>
              <a:t>settembre</a:t>
            </a:r>
            <a:r>
              <a:rPr lang="it-IT" sz="3000" dirty="0" smtClean="0"/>
              <a:t> del </a:t>
            </a:r>
            <a:r>
              <a:rPr lang="it-IT" sz="3000" dirty="0" smtClean="0">
                <a:hlinkClick r:id="rId11" tooltip="1883"/>
              </a:rPr>
              <a:t>1883</a:t>
            </a:r>
            <a:r>
              <a:rPr lang="it-IT" sz="3000" dirty="0" smtClean="0"/>
              <a:t> nel primo seno del </a:t>
            </a:r>
            <a:r>
              <a:rPr lang="it-IT" sz="3000" dirty="0" smtClean="0">
                <a:hlinkClick r:id="rId12" tooltip="Golfo di Taranto"/>
              </a:rPr>
              <a:t>Mar Piccolo</a:t>
            </a:r>
            <a:r>
              <a:rPr lang="it-IT" sz="3000" dirty="0" smtClean="0"/>
              <a:t> su progetto del generale </a:t>
            </a:r>
            <a:r>
              <a:rPr lang="it-IT" sz="3000" dirty="0" smtClean="0">
                <a:hlinkClick r:id="rId13" tooltip="Domenico Chiodo"/>
              </a:rPr>
              <a:t>Domenico Chiodo</a:t>
            </a:r>
            <a:r>
              <a:rPr lang="it-IT" sz="3000" dirty="0" smtClean="0"/>
              <a:t> e si conclusero sei anni dopo. L'arsenale fu inaugurato il </a:t>
            </a:r>
            <a:r>
              <a:rPr lang="it-IT" sz="3000" dirty="0" smtClean="0">
                <a:hlinkClick r:id="rId14" tooltip="21 agosto"/>
              </a:rPr>
              <a:t>21 agosto</a:t>
            </a:r>
            <a:r>
              <a:rPr lang="it-IT" sz="3000" dirty="0" smtClean="0"/>
              <a:t> </a:t>
            </a:r>
            <a:r>
              <a:rPr lang="it-IT" sz="3000" dirty="0" smtClean="0">
                <a:hlinkClick r:id="rId15" tooltip="1889"/>
              </a:rPr>
              <a:t>1889</a:t>
            </a:r>
            <a:r>
              <a:rPr lang="it-IT" sz="3000" dirty="0" smtClean="0"/>
              <a:t> da </a:t>
            </a:r>
            <a:r>
              <a:rPr lang="it-IT" sz="3000" dirty="0" smtClean="0">
                <a:hlinkClick r:id="rId16" tooltip="Umberto I di Savoia"/>
              </a:rPr>
              <a:t>Umberto I di Savoia</a:t>
            </a:r>
            <a:r>
              <a:rPr lang="it-IT" sz="3000" dirty="0" smtClean="0"/>
              <a:t>. Il costo fu di 9.300.000 lire. Durante i lavori, che comportarono purtroppo la demolizione di antichi edifici come la </a:t>
            </a:r>
            <a:r>
              <a:rPr lang="it-IT" sz="3000" dirty="0" smtClean="0">
                <a:hlinkClick r:id="rId17" tooltip="Settecento"/>
              </a:rPr>
              <a:t>settecentesca</a:t>
            </a:r>
            <a:r>
              <a:rPr lang="it-IT" sz="3000" dirty="0" smtClean="0"/>
              <a:t> Villa </a:t>
            </a:r>
            <a:r>
              <a:rPr lang="it-IT" sz="3000" dirty="0" err="1" smtClean="0"/>
              <a:t>Capecelatro</a:t>
            </a:r>
            <a:r>
              <a:rPr lang="it-IT" sz="3000" dirty="0" smtClean="0"/>
              <a:t>, furono portate alla luce strutture di impianti portuali di età classica e necropoli greco-romane ricche di reperti archeologici, molti dei quali furono trafugati. L'Arsenale occupa un'area di oltre 90 </a:t>
            </a:r>
            <a:r>
              <a:rPr lang="it-IT" sz="3000" dirty="0" smtClean="0">
                <a:hlinkClick r:id="rId18" tooltip="Ettaro"/>
              </a:rPr>
              <a:t>ettari</a:t>
            </a:r>
            <a:r>
              <a:rPr lang="it-IT" sz="3000" dirty="0" smtClean="0"/>
              <a:t> di cui 70 scoperti, delimitata da un muro di cinta alto 7 metri e lungo 3250 metri, ed ha un fronte a mare di circa 3 km, da cui si sviluppano 4,5 km di banchine sulla sponda meridionale del Mar Piccolo. Il territorio è organizzato in quattro aree: l'area della Direzione generale, l'area dei Sistemi di Combattimento a </a:t>
            </a:r>
            <a:r>
              <a:rPr lang="it-IT" sz="3000" dirty="0" smtClean="0">
                <a:hlinkClick r:id="rId19" tooltip="Ovest"/>
              </a:rPr>
              <a:t>ponente</a:t>
            </a:r>
            <a:r>
              <a:rPr lang="it-IT" sz="3000" dirty="0" smtClean="0"/>
              <a:t>, l'area della Piattaforma al centro, l'area dei Servizi a </a:t>
            </a:r>
            <a:r>
              <a:rPr lang="it-IT" sz="3000" dirty="0" smtClean="0">
                <a:hlinkClick r:id="rId20" tooltip="Est"/>
              </a:rPr>
              <a:t>levante</a:t>
            </a:r>
            <a:r>
              <a:rPr lang="it-IT" sz="3000" dirty="0" smtClean="0"/>
              <a:t>. È dotato di 5 bacini galleggianti, i più moderni dei quali possono di ospitare unità fino a 6 000 tonnellate e di 2 bacini in muratura: il "</a:t>
            </a:r>
            <a:r>
              <a:rPr lang="it-IT" sz="3000" dirty="0" smtClean="0">
                <a:hlinkClick r:id="rId21" tooltip="Benedetto Brin"/>
              </a:rPr>
              <a:t>Benedetto </a:t>
            </a:r>
            <a:r>
              <a:rPr lang="it-IT" sz="3000" dirty="0" err="1" smtClean="0">
                <a:hlinkClick r:id="rId21" tooltip="Benedetto Brin"/>
              </a:rPr>
              <a:t>Brin</a:t>
            </a:r>
            <a:r>
              <a:rPr lang="it-IT" sz="3000" dirty="0" smtClean="0"/>
              <a:t>" (1889) e l'"</a:t>
            </a:r>
            <a:r>
              <a:rPr lang="it-IT" sz="3000" dirty="0" smtClean="0">
                <a:hlinkClick r:id="rId22" tooltip="Edgardo Ferrati (pagina inesistente)"/>
              </a:rPr>
              <a:t>Edgardo Ferrati</a:t>
            </a:r>
            <a:r>
              <a:rPr lang="it-IT" sz="3000" dirty="0" smtClean="0"/>
              <a:t>" (</a:t>
            </a:r>
            <a:r>
              <a:rPr lang="it-IT" sz="3000" dirty="0" smtClean="0">
                <a:hlinkClick r:id="rId23" tooltip="1916"/>
              </a:rPr>
              <a:t>1916</a:t>
            </a:r>
            <a:r>
              <a:rPr lang="it-IT" sz="3000" dirty="0" smtClean="0"/>
              <a:t>), che è tra i più grandi in Europa. L'Arsenale ha da sempre avuto sulla città un notevole impatto eco-imprenditoriale e socio-urbanistico. Nel dopoguerra si avvertì l'esigenza di trasferire la Stazione Navale nel Mar Grande per assicurare una maggiore mobilità alla flotta e per ridurre l’impatto che l’apertura del Ponte Girevole aveva sulla città. Così con la realizzazione della nuova Stazione, navi in disarmo, sommergibili e unità necessitanti di lavori rimangono attraccate alle vecchie banchine. La nuova stazione (2004), dove possono essere impiegati fino a 4.000 addetti, si affaccia direttamente sul Mar Grande in località "</a:t>
            </a:r>
            <a:r>
              <a:rPr lang="it-IT" sz="3000" dirty="0" err="1" smtClean="0"/>
              <a:t>Chiapparo</a:t>
            </a:r>
            <a:r>
              <a:rPr lang="it-IT" sz="3000" dirty="0" smtClean="0"/>
              <a:t>" e costituisce la realizzazione più grandiosa per le </a:t>
            </a:r>
            <a:r>
              <a:rPr lang="it-IT" sz="3000" dirty="0" smtClean="0">
                <a:hlinkClick r:id="rId24" tooltip="Forze Armate"/>
              </a:rPr>
              <a:t>Forze Armate</a:t>
            </a:r>
            <a:r>
              <a:rPr lang="it-IT" sz="3000" dirty="0" smtClean="0"/>
              <a:t> nel periodo post bellico. </a:t>
            </a:r>
          </a:p>
          <a:p>
            <a:pPr algn="r">
              <a:buNone/>
            </a:pPr>
            <a:r>
              <a:rPr lang="it-IT" sz="3000" b="1" dirty="0" smtClean="0"/>
              <a:t>Alessio </a:t>
            </a:r>
            <a:r>
              <a:rPr lang="it-IT" sz="3000" b="1" dirty="0" err="1" smtClean="0"/>
              <a:t>Bellanova</a:t>
            </a:r>
            <a:endParaRPr lang="it-IT" sz="3000" b="1" dirty="0"/>
          </a:p>
          <a:p>
            <a:endParaRPr lang="it-IT" sz="10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500" dirty="0" smtClean="0"/>
              <a:t>Ingresso dell'Arsenale M.M. (1922)</a:t>
            </a:r>
            <a:endParaRPr lang="it-IT" sz="15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Stemma Araldico  della Marina Militare</a:t>
            </a:r>
            <a:endParaRPr lang="it-IT" dirty="0"/>
          </a:p>
        </p:txBody>
      </p:sp>
      <p:pic>
        <p:nvPicPr>
          <p:cNvPr id="9" name="Segnaposto contenuto 8" descr="Arsenale_Militare_Marittimo_Taranto_1922[1]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79450" y="2723356"/>
            <a:ext cx="3286125" cy="3314700"/>
          </a:xfrm>
        </p:spPr>
      </p:pic>
      <p:pic>
        <p:nvPicPr>
          <p:cNvPr id="8" name="Segnaposto contenuto 7" descr="386px-CoA_Marina_Militare_Italiana.svg[1]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588723" y="2471738"/>
            <a:ext cx="2462353" cy="3821112"/>
          </a:xfrm>
        </p:spPr>
      </p:pic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</TotalTime>
  <Words>303</Words>
  <Application>Microsoft Office PowerPoint</Application>
  <PresentationFormat>Presentazione su schermo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Calibri</vt:lpstr>
      <vt:lpstr>Georgia</vt:lpstr>
      <vt:lpstr>Wingdings</vt:lpstr>
      <vt:lpstr>Wingdings 2</vt:lpstr>
      <vt:lpstr>Città</vt:lpstr>
      <vt:lpstr>  ARSENALE MILITARE MARITTIMO DI TARANTO </vt:lpstr>
      <vt:lpstr>Presentazione standard di PowerPoint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ARSENALE MARITTIMO DI TARANTO  </dc:title>
  <dc:creator>Valued Acer Customer</dc:creator>
  <cp:lastModifiedBy>io</cp:lastModifiedBy>
  <cp:revision>9</cp:revision>
  <dcterms:created xsi:type="dcterms:W3CDTF">2013-03-12T16:51:37Z</dcterms:created>
  <dcterms:modified xsi:type="dcterms:W3CDTF">2013-03-19T14:20:39Z</dcterms:modified>
</cp:coreProperties>
</file>