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71" autoAdjust="0"/>
    <p:restoredTop sz="96069" autoAdjust="0"/>
  </p:normalViewPr>
  <p:slideViewPr>
    <p:cSldViewPr>
      <p:cViewPr varScale="1">
        <p:scale>
          <a:sx n="104" d="100"/>
          <a:sy n="104" d="100"/>
        </p:scale>
        <p:origin x="-19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ttangolo arrotondato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ettangolo arrotondato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olo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20" name="Sottotitolo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it-IT" smtClean="0"/>
              <a:t>Fare clic per modificare lo stile del sottotitolo dello schema</a:t>
            </a:r>
            <a:endParaRPr kumimoji="0" lang="en-US"/>
          </a:p>
        </p:txBody>
      </p:sp>
      <p:sp>
        <p:nvSpPr>
          <p:cNvPr id="19" name="Segnaposto data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6A4B3EC-42E4-4D36-82CE-0C40910C833E}" type="datetimeFigureOut">
              <a:rPr lang="it-IT" smtClean="0"/>
              <a:pPr/>
              <a:t>11/03/2013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11" name="Segnaposto numero diapositiva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EC01B2B-43B2-4F39-A670-E9E7E105B440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  <p:transition spd="med">
    <p:wheel spokes="3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6A4B3EC-42E4-4D36-82CE-0C40910C833E}" type="datetimeFigureOut">
              <a:rPr lang="it-IT" smtClean="0"/>
              <a:pPr/>
              <a:t>11/03/2013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EC01B2B-43B2-4F39-A670-E9E7E105B440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  <p:transition spd="med">
    <p:wheel spokes="3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6A4B3EC-42E4-4D36-82CE-0C40910C833E}" type="datetimeFigureOut">
              <a:rPr lang="it-IT" smtClean="0"/>
              <a:pPr/>
              <a:t>11/03/2013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EC01B2B-43B2-4F39-A670-E9E7E105B440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  <p:transition spd="med">
    <p:wheel spokes="3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6A4B3EC-42E4-4D36-82CE-0C40910C833E}" type="datetimeFigureOut">
              <a:rPr lang="it-IT" smtClean="0"/>
              <a:pPr/>
              <a:t>11/03/2013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EC01B2B-43B2-4F39-A670-E9E7E105B440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  <p:transition spd="med">
    <p:wheel spokes="3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ttangolo arrotondato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ttangolo arrotondato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6A4B3EC-42E4-4D36-82CE-0C40910C833E}" type="datetimeFigureOut">
              <a:rPr lang="it-IT" smtClean="0"/>
              <a:pPr/>
              <a:t>11/03/2013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EC01B2B-43B2-4F39-A670-E9E7E105B440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  <p:transition spd="med">
    <p:wheel spokes="3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6A4B3EC-42E4-4D36-82CE-0C40910C833E}" type="datetimeFigureOut">
              <a:rPr lang="it-IT" smtClean="0"/>
              <a:pPr/>
              <a:t>11/03/2013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EC01B2B-43B2-4F39-A670-E9E7E105B440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  <p:transition spd="med">
    <p:wheel spokes="3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contenuto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6A4B3EC-42E4-4D36-82CE-0C40910C833E}" type="datetimeFigureOut">
              <a:rPr lang="it-IT" smtClean="0"/>
              <a:pPr/>
              <a:t>11/03/2013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EC01B2B-43B2-4F39-A670-E9E7E105B440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  <p:transition spd="med">
    <p:wheel spokes="3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6A4B3EC-42E4-4D36-82CE-0C40910C833E}" type="datetimeFigureOut">
              <a:rPr lang="it-IT" smtClean="0"/>
              <a:pPr/>
              <a:t>11/03/2013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EC01B2B-43B2-4F39-A670-E9E7E105B440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  <p:transition spd="med">
    <p:wheel spokes="3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tangolo arrotondato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6A4B3EC-42E4-4D36-82CE-0C40910C833E}" type="datetimeFigureOut">
              <a:rPr lang="it-IT" smtClean="0"/>
              <a:pPr/>
              <a:t>11/03/2013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EC01B2B-43B2-4F39-A670-E9E7E105B440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  <p:transition spd="med">
    <p:wheel spokes="3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6A4B3EC-42E4-4D36-82CE-0C40910C833E}" type="datetimeFigureOut">
              <a:rPr lang="it-IT" smtClean="0"/>
              <a:pPr/>
              <a:t>11/03/2013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EC01B2B-43B2-4F39-A670-E9E7E105B440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  <p:transition spd="med">
    <p:wheel spokes="3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ttangolo arrotondato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Arrotonda singolo angolo rettangolo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6A4B3EC-42E4-4D36-82CE-0C40910C833E}" type="datetimeFigureOut">
              <a:rPr lang="it-IT" smtClean="0"/>
              <a:pPr/>
              <a:t>11/03/2013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EC01B2B-43B2-4F39-A670-E9E7E105B440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it-IT" smtClean="0"/>
              <a:t>Fare clic sull'icona per inserire un'immagine</a:t>
            </a:r>
            <a:endParaRPr kumimoji="0" lang="en-US"/>
          </a:p>
        </p:txBody>
      </p:sp>
    </p:spTree>
  </p:cSld>
  <p:clrMapOvr>
    <a:masterClrMapping/>
  </p:clrMapOvr>
  <p:transition spd="med">
    <p:wheel spokes="3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tangolo arrotondato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ttangolo arrotondato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Segnaposto titolo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</a:p>
          <a:p>
            <a:pPr lvl="3" eaLnBrk="1" latinLnBrk="0" hangingPunct="1"/>
            <a:r>
              <a:rPr kumimoji="0" lang="it-IT" smtClean="0"/>
              <a:t>Quarto livello</a:t>
            </a:r>
          </a:p>
          <a:p>
            <a:pPr lvl="4" eaLnBrk="1" latinLnBrk="0" hangingPunct="1"/>
            <a:r>
              <a:rPr kumimoji="0" lang="it-IT" smtClean="0"/>
              <a:t>Quinto livello</a:t>
            </a:r>
            <a:endParaRPr kumimoji="0" lang="en-US"/>
          </a:p>
        </p:txBody>
      </p:sp>
      <p:sp>
        <p:nvSpPr>
          <p:cNvPr id="25" name="Segnaposto data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A6A4B3EC-42E4-4D36-82CE-0C40910C833E}" type="datetimeFigureOut">
              <a:rPr lang="it-IT" smtClean="0"/>
              <a:pPr/>
              <a:t>11/03/2013</a:t>
            </a:fld>
            <a:endParaRPr lang="it-IT"/>
          </a:p>
        </p:txBody>
      </p:sp>
      <p:sp>
        <p:nvSpPr>
          <p:cNvPr id="18" name="Segnaposto piè di pagina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8EC01B2B-43B2-4F39-A670-E9E7E105B440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ransition spd="med">
    <p:wheel spokes="3"/>
  </p:transition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 smtClean="0"/>
              <a:t>Bari in età romana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 smtClean="0"/>
              <a:t>d</a:t>
            </a:r>
            <a:r>
              <a:rPr lang="it-IT" dirty="0" smtClean="0"/>
              <a:t>i Gianfranco Semeraro</a:t>
            </a:r>
            <a:endParaRPr lang="it-IT" dirty="0"/>
          </a:p>
        </p:txBody>
      </p:sp>
    </p:spTree>
  </p:cSld>
  <p:clrMapOvr>
    <a:masterClrMapping/>
  </p:clrMapOvr>
  <p:transition spd="med">
    <p:wheel spokes="3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02920" y="571480"/>
            <a:ext cx="8183880" cy="5463560"/>
          </a:xfrm>
        </p:spPr>
        <p:txBody>
          <a:bodyPr anchor="t">
            <a:normAutofit/>
          </a:bodyPr>
          <a:lstStyle/>
          <a:p>
            <a:r>
              <a:rPr lang="it-IT" sz="2800" dirty="0" smtClean="0"/>
              <a:t>La fondazione della città di Bari non è collegabile </a:t>
            </a:r>
            <a:r>
              <a:rPr lang="it-IT" sz="2800" dirty="0" smtClean="0"/>
              <a:t>ad</a:t>
            </a:r>
            <a:r>
              <a:rPr lang="it-IT" sz="2800" dirty="0" smtClean="0"/>
              <a:t> </a:t>
            </a:r>
            <a:r>
              <a:rPr lang="it-IT" sz="2800" dirty="0" smtClean="0"/>
              <a:t>una precisa data storica e inoltre per gli storici ci sono varie ipotesi su chi sia il fondatore.</a:t>
            </a:r>
            <a:br>
              <a:rPr lang="it-IT" sz="2800" dirty="0" smtClean="0"/>
            </a:br>
            <a:r>
              <a:rPr lang="it-IT" sz="2800" dirty="0" smtClean="0"/>
              <a:t>Le ipotesi sono:</a:t>
            </a:r>
            <a:br>
              <a:rPr lang="it-IT" sz="2800" dirty="0" smtClean="0"/>
            </a:br>
            <a:r>
              <a:rPr lang="it-IT" sz="2800" dirty="0" smtClean="0"/>
              <a:t>-che sia stato il figlio di Dedalo, </a:t>
            </a:r>
            <a:r>
              <a:rPr lang="it-IT" sz="2800" dirty="0" err="1" smtClean="0"/>
              <a:t>Japige</a:t>
            </a:r>
            <a:r>
              <a:rPr lang="it-IT" sz="2800" dirty="0" smtClean="0"/>
              <a:t>;</a:t>
            </a:r>
            <a:br>
              <a:rPr lang="it-IT" sz="2800" dirty="0" smtClean="0"/>
            </a:br>
            <a:r>
              <a:rPr lang="it-IT" sz="2800" dirty="0" smtClean="0"/>
              <a:t>- i </a:t>
            </a:r>
            <a:r>
              <a:rPr lang="it-IT" sz="2800" dirty="0" err="1" smtClean="0"/>
              <a:t>catanei</a:t>
            </a:r>
            <a:r>
              <a:rPr lang="it-IT" sz="2800" dirty="0" smtClean="0"/>
              <a:t> o i </a:t>
            </a:r>
            <a:r>
              <a:rPr lang="it-IT" sz="2800" dirty="0" err="1" smtClean="0"/>
              <a:t>cerretei</a:t>
            </a:r>
            <a:r>
              <a:rPr lang="it-IT" sz="2800" dirty="0" smtClean="0"/>
              <a:t>;</a:t>
            </a:r>
            <a:br>
              <a:rPr lang="it-IT" sz="2800" dirty="0" smtClean="0"/>
            </a:br>
            <a:r>
              <a:rPr lang="it-IT" sz="2800" dirty="0" smtClean="0"/>
              <a:t>-o gli illirici;</a:t>
            </a:r>
            <a:br>
              <a:rPr lang="it-IT" sz="2800" dirty="0" smtClean="0"/>
            </a:br>
            <a:r>
              <a:rPr lang="it-IT" sz="2800" dirty="0" smtClean="0"/>
              <a:t>-o che siano state delle popolazione già insediate.</a:t>
            </a:r>
            <a:r>
              <a:rPr lang="it-IT" sz="1800" dirty="0" smtClean="0"/>
              <a:t/>
            </a:r>
            <a:br>
              <a:rPr lang="it-IT" sz="1800" dirty="0" smtClean="0"/>
            </a:br>
            <a:endParaRPr lang="it-IT" sz="1800" dirty="0"/>
          </a:p>
        </p:txBody>
      </p:sp>
      <p:sp>
        <p:nvSpPr>
          <p:cNvPr id="16386" name="AutoShape 2" descr="data:image/jpeg;base64,/9j/4AAQSkZJRgABAQAAAQABAAD/2wCEAAkGBhQSERUUEhQWFRQVFxcXFxgYFBgXGhcaFxoaHBcYFxcXHCYfFxojGhgUHy8gIycpLCwsFx8xNTAqNSYrLCkBCQoKDgwOFw8PFCkcHBwpKSkpLCkpLCkpKSkpKSkpKSkpKSkuLCkpKSkpKSkpKSksKSkpKSkpKSkpKSkpKSkpKf/AABEIAMMBAwMBIgACEQEDEQH/xAAcAAABBQEBAQAAAAAAAAAAAAAEAAIDBQYBBwj/xABFEAABAwIEAwYEAwUFBQkAAAABAAIRAyEEEjFBBVFhInGBkaHwBhOxwTLR4QcjQlLxFGJygrIzU5Ki0hUWJENjg6PC4v/EABkBAQEBAQEBAAAAAAAAAAAAAAABAgMEBf/EACARAQEAAgICAwEBAAAAAAAAAAABAhEhMQNBEhNRYSL/2gAMAwEAAhEDEQA/ANB+0PihDGtbo6ZPQTPr9FhcE20jXforf41x4q1nlp/D2RyMSCfNU+HgML27Akg7jeCvnZXdezGaiaoQQI5hEUKXZmYItppO/qocJBObYDTu2XDimi5/EYj7eEysqCxD4aQTmLdZET4Da2qgp1YubkgCAR4aXF50RjmSXGdwTH0g7wo6bCTA01BO0dPfoqB20ToRqfwxpPIdyCqUjh3yRmadTrllW7GxOYw7pqe5AYp+YGL8iRIj+L30SCCjWcTAnLEn9O9EUpMAWge/FV9AlpgHsG080e57tG25QPorQqrGg8yuUnGY1PLVRZBPafEa7m3Id6sKLGtb2JkwSTr4oIhTjvnonNpE6SRz+inZh5MkQ2NeanfihGVm++wWVPw+CgS6EFxjCANFRouDBjkf1t4qWnSNoun18GXMIjUf0RDaTQRIM2Uzaaj4LdgkK0FM7fRBXhq7ARb6XMIYUjexhQdY4BPAB5R3KB7eSYKiAsU57kgyDfzUVOqT4aqZz57t0DoXC2VxroMqSARI1QZz4haX1KbRsCTeLTfTTSE/gLQK1RzQBlho8r/X0XcW8PxDyNGNiefMe+Sl+HaVvmTOZ5cO4kiD4LfoXeJo5m2iwmD4ErT/AAu8GnpoAI2bFln8PT3vpZW3wviS2q+nA7QDtQCIkG2p18t0x7TLpoH0kDUZ2z/hH1KtHNVbWw4FYHcsI1tAIOnit1iMpxfCzWdb+X/SFxWvEaJ+Y7w+gSWWmWrHM4NJJmLHlrfuAJVpT4YHtIjLYxO45Hn3qvd+M1HZhlYXAkQSBY/fzVg8srsaWPIe0EC92kxcjvbrv1WWlK6k6hLH6bHnzvyTKWIvJtNo6xafD7q7pNdUa6nWYLaEaGZgjqI1tqs495a8AaB0a9Y1jogOe0xA2HOO+/dKFbigHFv8Th2fHf3yT6oO2kgWnb6qTDN7ea0NGUHnKCOphrSSCYvA2H2VXRb8xxJ7LLeJ5BWHEaxByj8I5bn8kCypGkCL9ysEeIpz2WzmJhovMzCtKWFLQZIzkAST9OSq+GVS5/zI0swHYbk9VdUHSCXG82Siuo8Ogm9pmI371YilAhSASdE8N5hZ2B3UZ1kxp0nWE/B0GjSdTqp3s7UBT/2cHkLoOUTsIU7qfMhPbRaJBIjyXajA4jsyB7lBWcOaG1KjOuZvKDeFdMo271T41zWVmPeYEEGdiNJ81c4LHMe2WPDhpYzdUMfRPsoerTO3oin1HT/DHK6jq1L+woKuqwqIt05q1eAdYCCrMQDteQVPm3CiHUJAqCd1SB0UGJ4h8ppJ5GOtrLrjZUfE8e3MyLhl467N75Csggqt/CwGXvEvM6Sb/byWowjQAIEACI5QFlaLiHFzh2ibxoOQHctZw2XNBno733LVFxhh+8YCLGe4RGvqp8NhGf2prnSMpOUgkXtAPS+iiwzCXdwj1H6eas8VhwWHwOkzBnTe4CRKvhfzQWNeWvacstuCQCSPDcTCsGNgR9oUdQExylda5qHGUu2fD6BJF4lnaNklzbVfxDw10MNNvZa0gtFrGDIGh09FU0uGtAFSnqA7s6DM4d0t0EhbXJOuv6oLF8Na4g3BG4sd7HmN4PJLCVjm4+oG5Xt7YZMmwJBg+FxcW7ln6tCp+INMCDpM6mT0lbXH4B4qBuUuaRcjQC+2syrDCYOGjMLiLG8WUXbz1uNc8aWOhFrg8kT83JTnYXHU7LVcV4IDSc1gDTBiIEE6x6rK8dw+Roa4nsi97EuOngou0HyH5b3JJNuZvCqcXhyajaY1P4rzqtLVqhlMuJ0BVHwxuY54u4+g+ysoPpYYMtAtAjbzTqUrr91JRMjW2yyJKboTqbC6Z0HP6XXaTEa1sQI+6BjKRBvCfF45lLJJkIrDUQbxPjp7ugdTw8nTT1RLQJI6T/RTsYInoisLheyNyfVa0m2d49wQVaRuczbjvGxHX7BM+H+FtpU8wJcXQSSPQDvlagYQEWBb4QbdVX8Owfy6j6cWnO3udsO4obMNLcKHEUYudPp4K7OHjaEM+jY7ppNqF7AdDfvt3dELiuzt3yravhwLkX2QGLpg66rLQB/MeISc06rh9VzF18rbakT0UAOL4jl7mm/kqfhVHPUzu6kDvH4vVMxdf5rgBZk36ndar4b4U1zS6xcCR6Lp1BnG2eTFhYXgHXz0Wl4BXE5f5rg9yo/kkZt4cOdtNvFWvAqf7ynfQEX6SfzHgFKNlgaEEnwVjWZ+7dvZD0DARJNj3Kxirimey2YmE5xQeBxEgBrWtETba8b72Ri6xhWVqcuKSmrTmMJLnpo4u5KMkJw0UIMu12g+O6o5V6aqAm6B4f8AEtLEWbLTNg6AT1BFj3ao4yoqCq+5Cy/xFwl1S7ZMXgbkREevmtPjyQCQJIFlBEzZZWMdxLgtY0qkDNq1o0gDcX3g+Sq8M7IGMNnFot0IXoRVdjOG06pl7QbQDy7uR6orKGra2ut+XLr3ovDXA6381LiODlt2dtsW3I8P4vqocG8AmdGn+g6Hooo/DhHUvf6oDA1QZi0HqrCnT6TooCcPhQbnnpCkbh7nYbQkGkCBrH12980VhqJNu7uCqGSp6LnExMA63iAPomYvLTuSI5+9VRYvi7qrvl0gTNoGp/IKjRYrj1KkInN3XVFivi0fMDmtDcrSLk3k6W8VNhPhcDtV3dcrT9Xanw813COwjqxbTYCWtF8p5mbuudrpynARnx0Qe0wEdCrXB/E+HqanIeth5harg/w22syZy9Ms8+o5KbF/s+Y4H8Dujmx5G8LpMMrNs3LFnamHa9vZIcNiDI8wqTiOFI27t1bcR+B6uH7VF7qZ/wAUtPQ/qgqeOJIpYhoZVP4T/C+OR2PQrFn61L+M3i6+Qe/FZvG40vOXTUEj+WbBXnxDQcK+TRoGY87zPvqs1jK2QwY0sOe8uUxjSN+IFNsD8R06LZ/s5cTQeD/vN+RAWDpUi4yd9Vvf2eu7NVvVpHqt3pkBi8PFSqwayfIE/wBU7gAis0nZzR5gxA8VYcYw+TEOB/jBg99/+pCYBp+YOTXttv8Aij6Bc2m4oP1RlO6BolGsctRgTwg6iAOd7+XJWICqOHD944zuZvaOqthEW8F0x6ZoaobpKRwukoIIgIfGYeWOaDlLrT105om2v9bKk+JuDnFUwGvLHtcHNcDFxoDF9zpoVFea8ToVabzTyuAY7KXAGLGAQ7TbVerUQQBJkxqk6gCINxF5vtF51T2BRbUNZs9UJVqC5CsKYGbtaGR5qqrObJyHszznxuoR11kNEm2nuwRWQR79UO43UaRVWwgsXw1lTUQeYVlUNlFlUVTDDupu/mB0cBbx5K0wlQFSUm7bfZOOAm7LH3pyQT023A1nTpzRmLxTKNIkmLR1JVfw3EXg2d1Fx06Kr4+XVakatbbWLnU9f0V2mlc6vVxVYME9rQbAcz0jfX6LZcKw9HDVGUG9qo+7jvAvfl0b7NJwWl/ZqD6pvVfZtth9QNT4IX4RxTjiaec5nZzmJ1zEOmTvpr0VhW149AywIHj6yF5rUhuJmSDINidMsnRvRekfE1YNaHESAD9l5/WwTXYgS50mBA7suvcmXaY9PW/heo4loGzakDNAJtEwOpWqptdAzWO4FwDyBtPksT8LYsU3szuDR2hJMC7ZFzzIWm4jjCYY38JAJPMHQD7r0+O/5cM5yruLV/mPgGWtnLc9oxdxjbYeJ3C8549xtjcQ6hiG/u3EZXAR8sxqObZnqOui3OPrxAgZnOLR4AnwsPNeYfF3D31Xh1JryBmu4gNIJkZOQG4kwTtouOd3XXCB/ilzmES4PzMADxHbAJym3Npg88vVYvGkveCdSBPhb7LUU+GVfkkVbBhBaJkgGJ8JHqs5xFvbbHu5Wce266xq2X7OG9uoP7oPqsq2nLoNlqvgJ8V3Ruw+jglFh8aUXSyo0fhMHp/KfqPEKr4f2qktmPxfWB6rVcZwzajiHX7JBGxmPMyBfbxQHC+FilNjoIkg/dZpOlrh3aI2kEFSRlEqxmicLhC4kxIsQBY7ee6sqFEMbAEAaA7ILB1XB1vwj3CtGVZFxbqPoumLNCON9vJJSmk3mUkQHEAnvKidpPXuSdUm20LjjvyGiy0j5TvddAhInRNcVFQ4pmYOE67oE4KIveNVYG8plQQJ5KAUMgQhajrhHEIV7FFC550SaCU409V1lONVGipt2RtByDc5SU7EIguphw8ciNDuPz7lQMwFTM4PDIc50HMdSezstIxyEa0l8DWbd8qpFHiMS5z3s0+U3LH8pLZdPUFwH+VOwtVtGqyqbnOXEb2BkeSO47wx4rv/AHmcubnDS0TBkFgIudC4DqVV1HRUYdJqQet4nyKnVX02PHnNq0mPY7NTeJBFxBFr+9FmMFwY1KvzHOGUEg9qDIc6LZTbTdE/DHFm0A6oWn+yVJDqZGdtJ5Iki3+zcTMQS2FJ8SEYZzK+HcKlCo4NdB/C5147vxET3d+7zyk44F8SxLqdGQASIBBmCCC06XIgnRbOjxZtWlTe0O0psMjLe3Pa6xWYvgOuMzYEWuY032WkptIpxvnabxsWk+k+SuFZyiHihkiwJbUBE8w2fTVR8HoxTDRJyt3H8xnYfVOr1MzngbEerR9liOMuJqUxkPyWvyhzXOb2nNzOBINyHCeoF0t52siw+N5AfpADBA/vO38F5pjaXaYef5rZ4+n8vB/iJaXtaJG+YE/fyWW4jQMULElwnrdxiFmdtekVVhzjuWi+Cw4V2wOzldJjQnST1lLh3wySc1Ykf3Qb+J28PRaXDU2sAa1oA5AQptVpiGix3QkpxcYvdRlyMpaKMoFAU0dTchRNGplIA3Nt9eatWzCqGg7GJPJWbak2g9dbea6RiuO1XVA7XT35pIaQlnv34rhGi6Gkz/W/LruuF14HkoqNwt49yWRPcV2LKCGr3obEOty70S9vQH3qgqhUqm/MXKuyjLrKMuKintpb7So8QCUU94yjuQ7RKKGn7KdihAhyJoi/ipAWwWUWEvWb/i9/ZF0GW6KDDt/fiIidlpkUcKKmMqB8/wCyEHcEFpBHdPqs78TYIs7Th2m1GudyMuEOHIGCD1WlwYJx9eZgU6ceOUmPIqy4nwwVWEQJhwHIg6g9D6GDstfHab08mxVUswmIZeBUblub5rm2h/Cg8diX5KbcxDOy6JMT2SLaWzepWnbgMrnMqZHNqTGjgS0EEEHRwKoON4JohjTAaABNz+EDUdyw6NnQr9puh7VMnwe1aqoZI8/QrEUX9gHmGmfIrRjiBfoAAbtN5IBIsCOYVxrFh1TEBrqnUMI+n2CzvH3kcPa9jTmbXa7szJPbBuBbUXVt/ZjULnMJAAaJ1ueZ8QhuBfFDaTA2Zc3KahcBMZoflJ0MweZkK++RUYXA/O4fTa8Fkuc6DJIIdvm5/dTtwTWkEC7W5QeQ5BXnFeIisKb2hwaQYzGTvqZP1VU8rNajui66yaAnObZQT0zIUO6c2cqY3WyCVqMpOQQCnoKoONQZeund1uvLMf8AG+MJcPnuaJI7EN06gSfNemfLzCJj3svJ/i7h5o4p7Zse0O4/rK1EBP41WJJNaqf/AHH/AJpIDMkumh9E1TE9evl9UHUgundEVneKGDdFzqJvlrs29+9lym6ycDuqIqhtoq7EPu6bQYVlUcqfFPv1WasMcdVFmhSKKrZZaSOr2TA/dQuf5rgfboiiqTQSVOG3996FoPuEWHXSJXMTma5mVzmyTIBsbHUIrhlOHtjmh8QZNM9T/pKM4eBnb3rUT0uKNKK9Q7uYz0lG1LD3v+qgaP35/wADf9TkS8SF2jmyXGPh9z6menAdJ3i/0KwuOwdWqWww5nNa6wAkHQjMRN53XrNQdtZPjXE6bwx1PJWb875RkTBHzJ13BjwPVcrG5VG+o6lSDXtc2GgSbAncB2h81f8ADa+amy5kEkXmAXzl7rRYLL47GU61PENYXt+UWAhz5Y6X5YynTtC3gjuDlzGFgOVtoMSQLEtEeXiVnppruA4kxixoKTm1LtJBuRlMXuGNt1WJpUaTahz6Sczg43DnEW5bBap/xCKbTTbkFOr2nEtyvcCZN9c0ExIsT0hZniGID3vymGmm5oBiYGWJgC5cw7azCtvESLejUBb2dGkgSZ3TOSj4YZpuG7XH1uI6WXXyD5LLSVgT1xmgSJuiOUXG4NxNu7r428E8tgSuPFlIdlR3dS0xzUNPRSCtYiJRBVF4Gpt7hecftHb++Y8RD2+NjufELbVwXaNjkqH4p4QalAyBI7Q71ZdU083lJcISXZl9BPfbbRR5/cp7gIMeCHeQBy1+5XGqIousnl4iNELn7PkonVvJNiSvX2jxVZUf2lPVeoCZcO5StQ957M8zCGrOkBT1KwiEFXqhSjjuacNENUZcEkpMedSbKKMw+vci6bpJjXTu9yFU0a5zandWWGsT1ufT9ArCiqoj5fef9LkXw3/aN7x9UFiHWp/4vs5WfCozj37stTtmr1zf3vez6E/mpnKKof3je4qVw0XZzV2Id2z73XmeDZFCoZN+IEnaLx6ggr0XHPipC80xNctwuKyxLMW5w787ImFzrcU7X3xrd3Fsf5azXHutK3Xw7iaYDzM/LpjNbSRNp1Nl5fUZ8wOdebEmZgyAZ5zPqr/Ay29gxwEExAIAkak2PjCzWl7R4g2s1oDCxrXvylx/FETc66+i7TwcVieYE/8AyfaFytxek3DYd7mAuh2UUzTZBacv7wlpLxLSdje6c/HR2hlaSwOk3g2/hi+/qpVF8GP4h/6bD/wucPuFNUF0J8LYt9TEVGuyZRSqZcrGt/C9hNxrZ0+KKxFilT27mUL6l0nVVE911lRLKkqSm6QhqVvFTU3oCabrQpm05CGD7x79/mpm1tFpBtOnpbTdC8SaBTdmIDRJJPIKd1WGgi/3WW+PuLZcP8tv/mOEnkG3I8TCqPN6rbmLiSkuErq6o95bVBBPLXkL29EHjKlvCeWn6qwqVBlIEAEjb3yVLi3S5wJ1j7fquVIlqk3Uc8jZcqO7JEoYuiJmR6LLSSu6d1ykbFB1qwmdUsJiTMePgopz8Sb8kGyqHE8lJXlpfY3iPK/0QtFpgj180BdeoYBVXj+JPZlDQL8/RWT3dmDyH0/qqTiYGZl+f2QXODxFgTrCsaNX336qkobbRbrv+qtKTrG6Cyr1Oyz/ABD6FG8Pq9q1yPf0VLiq3YYAdx90fw/EQQVqVK1tatLmEbg/ROdjItzVbj8SQGuaJykzfYjX+iosLx0YmkYcGVGuba5iLxz2cPJdLlpz003E62ak6wJaWkEATc3vEnUrzrEcErRiGtp5mVauca8wb26BegcH4tSFSazdY7Xaif7zdHDwlbmk4EAt0OliPQ6LeOHz9pcvj6fPGF/ZxiHOcW0HlrgcsZgATpJcACJ5lb74U+EcTRAbVw2HLSGh3zO0bTJDWy3MQYmBMX3K9MLEg1bnh/rN8n8Zqp8EYR1zhaJPVkC3Qae+SA4t+z+m6k4UcuHOQg5GF0gQYIc7pHitquFvct3x4/jPzrx/C8K/sNdpD/nf+GDHSSIqVLuMXFmhgtyQOMqnNpH3VrxIj51XYZ3gdwcR9IVLjX6FeLKvTDXG4SlRZlJTvqsqdMp9K/j9rLiZR/Q+KCU1dehHv6Lj+INDeZ8kRwzBCpmnp5kgD7rNfFfH/k18mHiQZc6BM/y+Csmza6f8RR/CMrZuSQO+Tt+ax/xZxZlZzQwzBJPjFgfNUOIxr3zmc495KiYV1mOmdukpLhCS2y98rP1JVHiLuJ5/TT81c47GADv6bKgqucX2tJuuFbjoZB38yYtoJ93TjTNouuVmdpp8/JNdidbxE3WVCupkmy7hrOPX3+SYzGDN/dIJ9U6niGkkiLeiBY6reZ0hVrKhGYn3Nk/F1D9dUG6sCx0cwgsqjuxbxVPxD8bb2g+qsGRlI0ka63VfXMuEwRpz/okB9H8N9yrLD2GtlQCuWjKBAn+L8l1vECN5PvmroXWJJqOaGmAIvtbrp6IzD8VbT/E4vPJrRA8d1mqmNc7U+ErtBxlBsn/FAIswjvUbMaCZOVpNzsVQNqkD6/rySOMnrzM+7ps033w1jsM12evUAj8IIcR/iMAhav8A764P/fDl+F//AErxd+Ji9/T7qM47cA+Y/NdMfLcZqRi4Svaz8bYSf9r/AMj/APpTz8Y4X/e/8rvyXibMTOxR9B47u/8ARa+/JPqj1d/xzhhN3mOTCha37RsOBZlU/wCVo/8AsvOH1okSB6mfZQeJd1+0+QtofJT7sj6sRGO460CrUfZuZx/4jYd5lDVMXTe0FrhMTqJv79FVYjChwggxrEW9dVDTqmnpA8BsuTov6TJIujBgRBO/I3jv6qiZjHkQ1t3bjQAfdXGHxDabIc+XSZ0tawt0gKBVqMAEdFE46pn/AGiIy3PK23ik1wMXQXvw23sucdLz3NBK8h4njM9V7ojM4n1Xq5xRo4So5uvyzBtq4iCZ7/RePV3XXXBmo13MmlJdWXZXElxB7xi2zBjTp75KorUh8wnWYPlqtBj2Fm0j7WlZ7H0sp1IlxGhM+XcvPWobUoB03N72MW2FrwqzGASG7ib6qzptaAWU2OmSJgwJ0knQckPU4Wbl0NA2HqQTE+SjSorvE90fohTxE3AiJiL87m3u6ssQyjzJJG4mPK0IY45jRDQAfL0ugHeajwIYSN77KNwLW5XWkg636J9bHExL/CfyQtR4O0orr+IAXEnvNlB/2k46ei66tbTomiT/AEVRz5jjrKmp31B9U5rD7lTMdBiyKY0e4RFN3Ipr64Fvp+SjGImw8zPVQGNvontqk6gaxM+o97KKi8HUd5gadFJnH8Ig9/n76KIT6s2Fm+5Sg2EGBYbQm1MTAgC/cBPedwn0HE9STpGkaDRA+mI27r26zsRop6bjYTbQ2nwTPkzuZ7ttUVgqbQBLZtud+gsNI5oGNaL9nwAJ3kXI0ifJSCmcxAEEbAgA8o02nREPeOgMbC0Ez2idbW211UIc2+clxvADgGDkMvhoSgFrUiDFt9DN/PpyQlTCkybDvifufPmFZ4fsave6b6js2sMuUgDpooa2IE6aC+s+gj7KiqNKNCfM/kmtqHZWD6TAZJbG4gkecCVC4N5+Ux9EVEKrtynMJ5+R+8KOANCf+aE6lRc7QE36qIt/iljhhHRGUNpg87E//my8yeBstz8VcWcaApD+Il7vOzT1sFhXNXbBmuEJNbJhKFZ0sIwNBdPhst26SR1uAaLE33SVfUqGTcpLOr+ruPduN1T2r6fmgOG/vHnP2ouJ2KSS5XsnSfH1SBa1xpb+iy3EHm53zfZcSUqxXgSbqFzReySSNA3NHJcpiDCSSoIe0RO6jaEkkDhqnjXwSSQMqUx2e4+hU1KmI7kkkQU1giOv2Ujm28AfskkshjKIABjUnrpEartAy0933SSVBVFgPhP0U9MZSMsiQ3Qnr5JJKC2pYNjmEOE23J5c/AKbC8Op5g3KImI8QEklUU4piX9M0eEwmMw7SJIk5o1KSSigRRBEkXzfYqJmhXUkET6hAkch90Tw3FOzgTuPuuJKiv8AimkP7Q4RYifGFlqrbu70kl0wSoiLqzzfuv8AL911JaySKp+qSSS0y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16388" name="AutoShape 4" descr="data:image/jpeg;base64,/9j/4AAQSkZJRgABAQAAAQABAAD/2wCEAAkGBhQSERUUEhQWFRQVFxcXFxgYFBgXGhcaFxoaHBcYFxcXHCYfFxojGhgUHy8gIycpLCwsFx8xNTAqNSYrLCkBCQoKDgwOFw8PFCkcHBwpKSkpLCkpLCkpKSkpKSkpKSkpKSkuLCkpKSkpKSkpKSksKSkpKSkpKSkpKSkpKSkpKf/AABEIAMMBAwMBIgACEQEDEQH/xAAcAAABBQEBAQAAAAAAAAAAAAAEAAIDBQYBBwj/xABFEAABAwIEAwYEAwUFBQkAAAABAAIRAyEEEjFBBVFhInGBkaHwBhOxwTLR4QcjQlLxFGJygrIzU5Ki0hUWJENjg6PC4v/EABkBAQEBAQEBAAAAAAAAAAAAAAABAgMEBf/EACARAQEAAgICAwEBAAAAAAAAAAABAhEhMQNBEhNRYSL/2gAMAwEAAhEDEQA/ANB+0PihDGtbo6ZPQTPr9FhcE20jXforf41x4q1nlp/D2RyMSCfNU+HgML27Akg7jeCvnZXdezGaiaoQQI5hEUKXZmYItppO/qocJBObYDTu2XDimi5/EYj7eEysqCxD4aQTmLdZET4Da2qgp1YubkgCAR4aXF50RjmSXGdwTH0g7wo6bCTA01BO0dPfoqB20ToRqfwxpPIdyCqUjh3yRmadTrllW7GxOYw7pqe5AYp+YGL8iRIj+L30SCCjWcTAnLEn9O9EUpMAWge/FV9AlpgHsG080e57tG25QPorQqrGg8yuUnGY1PLVRZBPafEa7m3Id6sKLGtb2JkwSTr4oIhTjvnonNpE6SRz+inZh5MkQ2NeanfihGVm++wWVPw+CgS6EFxjCANFRouDBjkf1t4qWnSNoun18GXMIjUf0RDaTQRIM2Uzaaj4LdgkK0FM7fRBXhq7ARb6XMIYUjexhQdY4BPAB5R3KB7eSYKiAsU57kgyDfzUVOqT4aqZz57t0DoXC2VxroMqSARI1QZz4haX1KbRsCTeLTfTTSE/gLQK1RzQBlho8r/X0XcW8PxDyNGNiefMe+Sl+HaVvmTOZ5cO4kiD4LfoXeJo5m2iwmD4ErT/AAu8GnpoAI2bFln8PT3vpZW3wviS2q+nA7QDtQCIkG2p18t0x7TLpoH0kDUZ2z/hH1KtHNVbWw4FYHcsI1tAIOnit1iMpxfCzWdb+X/SFxWvEaJ+Y7w+gSWWmWrHM4NJJmLHlrfuAJVpT4YHtIjLYxO45Hn3qvd+M1HZhlYXAkQSBY/fzVg8srsaWPIe0EC92kxcjvbrv1WWlK6k6hLH6bHnzvyTKWIvJtNo6xafD7q7pNdUa6nWYLaEaGZgjqI1tqs495a8AaB0a9Y1jogOe0xA2HOO+/dKFbigHFv8Th2fHf3yT6oO2kgWnb6qTDN7ea0NGUHnKCOphrSSCYvA2H2VXRb8xxJ7LLeJ5BWHEaxByj8I5bn8kCypGkCL9ysEeIpz2WzmJhovMzCtKWFLQZIzkAST9OSq+GVS5/zI0swHYbk9VdUHSCXG82Siuo8Ogm9pmI371YilAhSASdE8N5hZ2B3UZ1kxp0nWE/B0GjSdTqp3s7UBT/2cHkLoOUTsIU7qfMhPbRaJBIjyXajA4jsyB7lBWcOaG1KjOuZvKDeFdMo271T41zWVmPeYEEGdiNJ81c4LHMe2WPDhpYzdUMfRPsoerTO3oin1HT/DHK6jq1L+woKuqwqIt05q1eAdYCCrMQDteQVPm3CiHUJAqCd1SB0UGJ4h8ppJ5GOtrLrjZUfE8e3MyLhl467N75Csggqt/CwGXvEvM6Sb/byWowjQAIEACI5QFlaLiHFzh2ibxoOQHctZw2XNBno733LVFxhh+8YCLGe4RGvqp8NhGf2prnSMpOUgkXtAPS+iiwzCXdwj1H6eas8VhwWHwOkzBnTe4CRKvhfzQWNeWvacstuCQCSPDcTCsGNgR9oUdQExylda5qHGUu2fD6BJF4lnaNklzbVfxDw10MNNvZa0gtFrGDIGh09FU0uGtAFSnqA7s6DM4d0t0EhbXJOuv6oLF8Na4g3BG4sd7HmN4PJLCVjm4+oG5Xt7YZMmwJBg+FxcW7ln6tCp+INMCDpM6mT0lbXH4B4qBuUuaRcjQC+2syrDCYOGjMLiLG8WUXbz1uNc8aWOhFrg8kT83JTnYXHU7LVcV4IDSc1gDTBiIEE6x6rK8dw+Roa4nsi97EuOngou0HyH5b3JJNuZvCqcXhyajaY1P4rzqtLVqhlMuJ0BVHwxuY54u4+g+ysoPpYYMtAtAjbzTqUrr91JRMjW2yyJKboTqbC6Z0HP6XXaTEa1sQI+6BjKRBvCfF45lLJJkIrDUQbxPjp7ugdTw8nTT1RLQJI6T/RTsYInoisLheyNyfVa0m2d49wQVaRuczbjvGxHX7BM+H+FtpU8wJcXQSSPQDvlagYQEWBb4QbdVX8Owfy6j6cWnO3udsO4obMNLcKHEUYudPp4K7OHjaEM+jY7ppNqF7AdDfvt3dELiuzt3yravhwLkX2QGLpg66rLQB/MeISc06rh9VzF18rbakT0UAOL4jl7mm/kqfhVHPUzu6kDvH4vVMxdf5rgBZk36ndar4b4U1zS6xcCR6Lp1BnG2eTFhYXgHXz0Wl4BXE5f5rg9yo/kkZt4cOdtNvFWvAqf7ynfQEX6SfzHgFKNlgaEEnwVjWZ+7dvZD0DARJNj3Kxirimey2YmE5xQeBxEgBrWtETba8b72Ri6xhWVqcuKSmrTmMJLnpo4u5KMkJw0UIMu12g+O6o5V6aqAm6B4f8AEtLEWbLTNg6AT1BFj3ao4yoqCq+5Cy/xFwl1S7ZMXgbkREevmtPjyQCQJIFlBEzZZWMdxLgtY0qkDNq1o0gDcX3g+Sq8M7IGMNnFot0IXoRVdjOG06pl7QbQDy7uR6orKGra2ut+XLr3ovDXA6381LiODlt2dtsW3I8P4vqocG8AmdGn+g6Hooo/DhHUvf6oDA1QZi0HqrCnT6TooCcPhQbnnpCkbh7nYbQkGkCBrH12980VhqJNu7uCqGSp6LnExMA63iAPomYvLTuSI5+9VRYvi7qrvl0gTNoGp/IKjRYrj1KkInN3XVFivi0fMDmtDcrSLk3k6W8VNhPhcDtV3dcrT9Xanw813COwjqxbTYCWtF8p5mbuudrpynARnx0Qe0wEdCrXB/E+HqanIeth5harg/w22syZy9Ms8+o5KbF/s+Y4H8Dujmx5G8LpMMrNs3LFnamHa9vZIcNiDI8wqTiOFI27t1bcR+B6uH7VF7qZ/wAUtPQ/qgqeOJIpYhoZVP4T/C+OR2PQrFn61L+M3i6+Qe/FZvG40vOXTUEj+WbBXnxDQcK+TRoGY87zPvqs1jK2QwY0sOe8uUxjSN+IFNsD8R06LZ/s5cTQeD/vN+RAWDpUi4yd9Vvf2eu7NVvVpHqt3pkBi8PFSqwayfIE/wBU7gAis0nZzR5gxA8VYcYw+TEOB/jBg99/+pCYBp+YOTXttv8Aij6Bc2m4oP1RlO6BolGsctRgTwg6iAOd7+XJWICqOHD944zuZvaOqthEW8F0x6ZoaobpKRwukoIIgIfGYeWOaDlLrT105om2v9bKk+JuDnFUwGvLHtcHNcDFxoDF9zpoVFea8ToVabzTyuAY7KXAGLGAQ7TbVerUQQBJkxqk6gCINxF5vtF51T2BRbUNZs9UJVqC5CsKYGbtaGR5qqrObJyHszznxuoR11kNEm2nuwRWQR79UO43UaRVWwgsXw1lTUQeYVlUNlFlUVTDDupu/mB0cBbx5K0wlQFSUm7bfZOOAm7LH3pyQT023A1nTpzRmLxTKNIkmLR1JVfw3EXg2d1Fx06Kr4+XVakatbbWLnU9f0V2mlc6vVxVYME9rQbAcz0jfX6LZcKw9HDVGUG9qo+7jvAvfl0b7NJwWl/ZqD6pvVfZtth9QNT4IX4RxTjiaec5nZzmJ1zEOmTvpr0VhW149AywIHj6yF5rUhuJmSDINidMsnRvRekfE1YNaHESAD9l5/WwTXYgS50mBA7suvcmXaY9PW/heo4loGzakDNAJtEwOpWqptdAzWO4FwDyBtPksT8LYsU3szuDR2hJMC7ZFzzIWm4jjCYY38JAJPMHQD7r0+O/5cM5yruLV/mPgGWtnLc9oxdxjbYeJ3C8549xtjcQ6hiG/u3EZXAR8sxqObZnqOui3OPrxAgZnOLR4AnwsPNeYfF3D31Xh1JryBmu4gNIJkZOQG4kwTtouOd3XXCB/ilzmES4PzMADxHbAJym3Npg88vVYvGkveCdSBPhb7LUU+GVfkkVbBhBaJkgGJ8JHqs5xFvbbHu5Wce266xq2X7OG9uoP7oPqsq2nLoNlqvgJ8V3Ruw+jglFh8aUXSyo0fhMHp/KfqPEKr4f2qktmPxfWB6rVcZwzajiHX7JBGxmPMyBfbxQHC+FilNjoIkg/dZpOlrh3aI2kEFSRlEqxmicLhC4kxIsQBY7ee6sqFEMbAEAaA7ILB1XB1vwj3CtGVZFxbqPoumLNCON9vJJSmk3mUkQHEAnvKidpPXuSdUm20LjjvyGiy0j5TvddAhInRNcVFQ4pmYOE67oE4KIveNVYG8plQQJ5KAUMgQhajrhHEIV7FFC550SaCU409V1lONVGipt2RtByDc5SU7EIguphw8ciNDuPz7lQMwFTM4PDIc50HMdSezstIxyEa0l8DWbd8qpFHiMS5z3s0+U3LH8pLZdPUFwH+VOwtVtGqyqbnOXEb2BkeSO47wx4rv/AHmcubnDS0TBkFgIudC4DqVV1HRUYdJqQet4nyKnVX02PHnNq0mPY7NTeJBFxBFr+9FmMFwY1KvzHOGUEg9qDIc6LZTbTdE/DHFm0A6oWn+yVJDqZGdtJ5Iki3+zcTMQS2FJ8SEYZzK+HcKlCo4NdB/C5147vxET3d+7zyk44F8SxLqdGQASIBBmCCC06XIgnRbOjxZtWlTe0O0psMjLe3Pa6xWYvgOuMzYEWuY032WkptIpxvnabxsWk+k+SuFZyiHihkiwJbUBE8w2fTVR8HoxTDRJyt3H8xnYfVOr1MzngbEerR9liOMuJqUxkPyWvyhzXOb2nNzOBINyHCeoF0t52siw+N5AfpADBA/vO38F5pjaXaYef5rZ4+n8vB/iJaXtaJG+YE/fyWW4jQMULElwnrdxiFmdtekVVhzjuWi+Cw4V2wOzldJjQnST1lLh3wySc1Ykf3Qb+J28PRaXDU2sAa1oA5AQptVpiGix3QkpxcYvdRlyMpaKMoFAU0dTchRNGplIA3Nt9eatWzCqGg7GJPJWbak2g9dbea6RiuO1XVA7XT35pIaQlnv34rhGi6Gkz/W/LruuF14HkoqNwt49yWRPcV2LKCGr3obEOty70S9vQH3qgqhUqm/MXKuyjLrKMuKintpb7So8QCUU94yjuQ7RKKGn7KdihAhyJoi/ipAWwWUWEvWb/i9/ZF0GW6KDDt/fiIidlpkUcKKmMqB8/wCyEHcEFpBHdPqs78TYIs7Th2m1GudyMuEOHIGCD1WlwYJx9eZgU6ceOUmPIqy4nwwVWEQJhwHIg6g9D6GDstfHab08mxVUswmIZeBUblub5rm2h/Cg8diX5KbcxDOy6JMT2SLaWzepWnbgMrnMqZHNqTGjgS0EEEHRwKoON4JohjTAaABNz+EDUdyw6NnQr9puh7VMnwe1aqoZI8/QrEUX9gHmGmfIrRjiBfoAAbtN5IBIsCOYVxrFh1TEBrqnUMI+n2CzvH3kcPa9jTmbXa7szJPbBuBbUXVt/ZjULnMJAAaJ1ueZ8QhuBfFDaTA2Zc3KahcBMZoflJ0MweZkK++RUYXA/O4fTa8Fkuc6DJIIdvm5/dTtwTWkEC7W5QeQ5BXnFeIisKb2hwaQYzGTvqZP1VU8rNajui66yaAnObZQT0zIUO6c2cqY3WyCVqMpOQQCnoKoONQZeund1uvLMf8AG+MJcPnuaJI7EN06gSfNemfLzCJj3svJ/i7h5o4p7Zse0O4/rK1EBP41WJJNaqf/AHH/AJpIDMkumh9E1TE9evl9UHUgundEVneKGDdFzqJvlrs29+9lym6ycDuqIqhtoq7EPu6bQYVlUcqfFPv1WasMcdVFmhSKKrZZaSOr2TA/dQuf5rgfboiiqTQSVOG3996FoPuEWHXSJXMTma5mVzmyTIBsbHUIrhlOHtjmh8QZNM9T/pKM4eBnb3rUT0uKNKK9Q7uYz0lG1LD3v+qgaP35/wADf9TkS8SF2jmyXGPh9z6menAdJ3i/0KwuOwdWqWww5nNa6wAkHQjMRN53XrNQdtZPjXE6bwx1PJWb875RkTBHzJ13BjwPVcrG5VG+o6lSDXtc2GgSbAncB2h81f8ADa+amy5kEkXmAXzl7rRYLL47GU61PENYXt+UWAhz5Y6X5YynTtC3gjuDlzGFgOVtoMSQLEtEeXiVnppruA4kxixoKTm1LtJBuRlMXuGNt1WJpUaTahz6Sczg43DnEW5bBap/xCKbTTbkFOr2nEtyvcCZN9c0ExIsT0hZniGID3vymGmm5oBiYGWJgC5cw7azCtvESLejUBb2dGkgSZ3TOSj4YZpuG7XH1uI6WXXyD5LLSVgT1xmgSJuiOUXG4NxNu7r428E8tgSuPFlIdlR3dS0xzUNPRSCtYiJRBVF4Gpt7hecftHb++Y8RD2+NjufELbVwXaNjkqH4p4QalAyBI7Q71ZdU083lJcISXZl9BPfbbRR5/cp7gIMeCHeQBy1+5XGqIousnl4iNELn7PkonVvJNiSvX2jxVZUf2lPVeoCZcO5StQ957M8zCGrOkBT1KwiEFXqhSjjuacNENUZcEkpMedSbKKMw+vci6bpJjXTu9yFU0a5zandWWGsT1ufT9ArCiqoj5fef9LkXw3/aN7x9UFiHWp/4vs5WfCozj37stTtmr1zf3vez6E/mpnKKof3je4qVw0XZzV2Id2z73XmeDZFCoZN+IEnaLx6ggr0XHPipC80xNctwuKyxLMW5w787ImFzrcU7X3xrd3Fsf5azXHutK3Xw7iaYDzM/LpjNbSRNp1Nl5fUZ8wOdebEmZgyAZ5zPqr/Ay29gxwEExAIAkak2PjCzWl7R4g2s1oDCxrXvylx/FETc66+i7TwcVieYE/8AyfaFytxek3DYd7mAuh2UUzTZBacv7wlpLxLSdje6c/HR2hlaSwOk3g2/hi+/qpVF8GP4h/6bD/wucPuFNUF0J8LYt9TEVGuyZRSqZcrGt/C9hNxrZ0+KKxFilT27mUL6l0nVVE911lRLKkqSm6QhqVvFTU3oCabrQpm05CGD7x79/mpm1tFpBtOnpbTdC8SaBTdmIDRJJPIKd1WGgi/3WW+PuLZcP8tv/mOEnkG3I8TCqPN6rbmLiSkuErq6o95bVBBPLXkL29EHjKlvCeWn6qwqVBlIEAEjb3yVLi3S5wJ1j7fquVIlqk3Uc8jZcqO7JEoYuiJmR6LLSSu6d1ykbFB1qwmdUsJiTMePgopz8Sb8kGyqHE8lJXlpfY3iPK/0QtFpgj180BdeoYBVXj+JPZlDQL8/RWT3dmDyH0/qqTiYGZl+f2QXODxFgTrCsaNX336qkobbRbrv+qtKTrG6Cyr1Oyz/ABD6FG8Pq9q1yPf0VLiq3YYAdx90fw/EQQVqVK1tatLmEbg/ROdjItzVbj8SQGuaJykzfYjX+iosLx0YmkYcGVGuba5iLxz2cPJdLlpz003E62ak6wJaWkEATc3vEnUrzrEcErRiGtp5mVauca8wb26BegcH4tSFSazdY7Xaif7zdHDwlbmk4EAt0OliPQ6LeOHz9pcvj6fPGF/ZxiHOcW0HlrgcsZgATpJcACJ5lb74U+EcTRAbVw2HLSGh3zO0bTJDWy3MQYmBMX3K9MLEg1bnh/rN8n8Zqp8EYR1zhaJPVkC3Qae+SA4t+z+m6k4UcuHOQg5GF0gQYIc7pHitquFvct3x4/jPzrx/C8K/sNdpD/nf+GDHSSIqVLuMXFmhgtyQOMqnNpH3VrxIj51XYZ3gdwcR9IVLjX6FeLKvTDXG4SlRZlJTvqsqdMp9K/j9rLiZR/Q+KCU1dehHv6Lj+INDeZ8kRwzBCpmnp5kgD7rNfFfH/k18mHiQZc6BM/y+Csmza6f8RR/CMrZuSQO+Tt+ax/xZxZlZzQwzBJPjFgfNUOIxr3zmc495KiYV1mOmdukpLhCS2y98rP1JVHiLuJ5/TT81c47GADv6bKgqucX2tJuuFbjoZB38yYtoJ93TjTNouuVmdpp8/JNdidbxE3WVCupkmy7hrOPX3+SYzGDN/dIJ9U6niGkkiLeiBY6reZ0hVrKhGYn3Nk/F1D9dUG6sCx0cwgsqjuxbxVPxD8bb2g+qsGRlI0ka63VfXMuEwRpz/okB9H8N9yrLD2GtlQCuWjKBAn+L8l1vECN5PvmroXWJJqOaGmAIvtbrp6IzD8VbT/E4vPJrRA8d1mqmNc7U+ErtBxlBsn/FAIswjvUbMaCZOVpNzsVQNqkD6/rySOMnrzM+7ps033w1jsM12evUAj8IIcR/iMAhav8A764P/fDl+F//AErxd+Ji9/T7qM47cA+Y/NdMfLcZqRi4Svaz8bYSf9r/AMj/APpTz8Y4X/e/8rvyXibMTOxR9B47u/8ARa+/JPqj1d/xzhhN3mOTCha37RsOBZlU/wCVo/8AsvOH1okSB6mfZQeJd1+0+QtofJT7sj6sRGO460CrUfZuZx/4jYd5lDVMXTe0FrhMTqJv79FVYjChwggxrEW9dVDTqmnpA8BsuTov6TJIujBgRBO/I3jv6qiZjHkQ1t3bjQAfdXGHxDabIc+XSZ0tawt0gKBVqMAEdFE46pn/AGiIy3PK23ik1wMXQXvw23sucdLz3NBK8h4njM9V7ojM4n1Xq5xRo4So5uvyzBtq4iCZ7/RePV3XXXBmo13MmlJdWXZXElxB7xi2zBjTp75KorUh8wnWYPlqtBj2Fm0j7WlZ7H0sp1IlxGhM+XcvPWobUoB03N72MW2FrwqzGASG7ib6qzptaAWU2OmSJgwJ0knQckPU4Wbl0NA2HqQTE+SjSorvE90fohTxE3AiJiL87m3u6ssQyjzJJG4mPK0IY45jRDQAfL0ugHeajwIYSN77KNwLW5XWkg636J9bHExL/CfyQtR4O0orr+IAXEnvNlB/2k46ei66tbTomiT/AEVRz5jjrKmp31B9U5rD7lTMdBiyKY0e4RFN3Ipr64Fvp+SjGImw8zPVQGNvontqk6gaxM+o97KKi8HUd5gadFJnH8Ig9/n76KIT6s2Fm+5Sg2EGBYbQm1MTAgC/cBPedwn0HE9STpGkaDRA+mI27r26zsRop6bjYTbQ2nwTPkzuZ7ttUVgqbQBLZtud+gsNI5oGNaL9nwAJ3kXI0ifJSCmcxAEEbAgA8o02nREPeOgMbC0Ez2idbW211UIc2+clxvADgGDkMvhoSgFrUiDFt9DN/PpyQlTCkybDvifufPmFZ4fsave6b6js2sMuUgDpooa2IE6aC+s+gj7KiqNKNCfM/kmtqHZWD6TAZJbG4gkecCVC4N5+Ux9EVEKrtynMJ5+R+8KOANCf+aE6lRc7QE36qIt/iljhhHRGUNpg87E//my8yeBstz8VcWcaApD+Il7vOzT1sFhXNXbBmuEJNbJhKFZ0sIwNBdPhst26SR1uAaLE33SVfUqGTcpLOr+ruPduN1T2r6fmgOG/vHnP2ouJ2KSS5XsnSfH1SBa1xpb+iy3EHm53zfZcSUqxXgSbqFzReySSNA3NHJcpiDCSSoIe0RO6jaEkkDhqnjXwSSQMqUx2e4+hU1KmI7kkkQU1giOv2Ujm28AfskkshjKIABjUnrpEartAy0933SSVBVFgPhP0U9MZSMsiQ3Qnr5JJKC2pYNjmEOE23J5c/AKbC8Op5g3KImI8QEklUU4piX9M0eEwmMw7SJIk5o1KSSigRRBEkXzfYqJmhXUkET6hAkch90Tw3FOzgTuPuuJKiv8AimkP7Q4RYifGFlqrbu70kl0wSoiLqzzfuv8AL911JaySKp+qSSS0y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</p:spTree>
  </p:cSld>
  <p:clrMapOvr>
    <a:masterClrMapping/>
  </p:clrMapOvr>
  <p:transition spd="med">
    <p:wheel spokes="3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ottotitolo 4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613292"/>
          </a:xfrm>
        </p:spPr>
        <p:txBody>
          <a:bodyPr>
            <a:normAutofit fontScale="92500" lnSpcReduction="10000"/>
          </a:bodyPr>
          <a:lstStyle/>
          <a:p>
            <a:pPr marL="0" indent="0">
              <a:lnSpc>
                <a:spcPct val="110000"/>
              </a:lnSpc>
              <a:buNone/>
            </a:pPr>
            <a:r>
              <a:rPr lang="it-IT" sz="28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Secondo dei ritrovamenti effettuati nel IV secolo a.C.,Bari sarebbe stata un’ appendice di una città dell’entroterra: </a:t>
            </a:r>
            <a:r>
              <a:rPr lang="it-IT" sz="2800" b="1" dirty="0" err="1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Ceglie</a:t>
            </a:r>
            <a:r>
              <a:rPr lang="it-IT" sz="28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</a:t>
            </a:r>
            <a:r>
              <a:rPr lang="it-IT" sz="2800" b="1" dirty="0" err="1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Messapica</a:t>
            </a:r>
            <a:r>
              <a:rPr lang="it-IT" sz="28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.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it-IT" sz="28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Comunque </a:t>
            </a:r>
            <a:r>
              <a:rPr lang="it-IT" sz="28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sia, </a:t>
            </a:r>
            <a:r>
              <a:rPr lang="it-IT" sz="28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il nucleo della città era situato nel nord di </a:t>
            </a:r>
            <a:r>
              <a:rPr lang="it-IT" sz="28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Bari(in </a:t>
            </a:r>
            <a:r>
              <a:rPr lang="it-IT" sz="28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“Bari Vecchia”), e questa città entra nella storia di Roma nel 181 a.C. .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it-IT" sz="28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Bari era situata al confine delle difese costiere contro le incursioni dei pirati.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it-IT" sz="28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Il suo porto si crede che fosse situato a occidente in un tratto di mare più protetto.</a:t>
            </a:r>
          </a:p>
          <a:p>
            <a:endParaRPr lang="it-IT" dirty="0"/>
          </a:p>
        </p:txBody>
      </p:sp>
    </p:spTree>
  </p:cSld>
  <p:clrMapOvr>
    <a:masterClrMapping/>
  </p:clrMapOvr>
  <p:transition spd="med">
    <p:wheel spokes="3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71472" y="500042"/>
            <a:ext cx="8183880" cy="5000660"/>
          </a:xfrm>
        </p:spPr>
        <p:txBody>
          <a:bodyPr anchor="t">
            <a:noAutofit/>
          </a:bodyPr>
          <a:lstStyle/>
          <a:p>
            <a:r>
              <a:rPr lang="it-IT" sz="2800" dirty="0" smtClean="0"/>
              <a:t>Dopo la conquista dei romani (grazie al suo porto) diviene una importante sede amministrativa, un importante mercato e nodo stradale grazie al passaggio della via </a:t>
            </a:r>
            <a:r>
              <a:rPr lang="it-IT" sz="2800" dirty="0" err="1" smtClean="0"/>
              <a:t>Traiana</a:t>
            </a:r>
            <a:r>
              <a:rPr lang="it-IT" sz="2800" dirty="0" smtClean="0"/>
              <a:t>.Bari in età romana venne nominata </a:t>
            </a:r>
            <a:r>
              <a:rPr lang="it-IT" sz="2800" i="1" dirty="0" smtClean="0"/>
              <a:t>municipium cum suffagio , </a:t>
            </a:r>
            <a:r>
              <a:rPr lang="it-IT" sz="2800" dirty="0" smtClean="0"/>
              <a:t>cioè gli viene concessa la possibilità di emanare proprie leggi. Bari possedeva </a:t>
            </a:r>
            <a:br>
              <a:rPr lang="it-IT" sz="2800" dirty="0" smtClean="0"/>
            </a:br>
            <a:r>
              <a:rPr lang="it-IT" sz="2800" dirty="0" smtClean="0"/>
              <a:t>una Zecca e ottenne un Pantheon che venne dedicato alle divinità pagane.</a:t>
            </a:r>
            <a:endParaRPr lang="it-IT" sz="2800" dirty="0"/>
          </a:p>
        </p:txBody>
      </p:sp>
    </p:spTree>
  </p:cSld>
  <p:clrMapOvr>
    <a:masterClrMapping/>
  </p:clrMapOvr>
  <p:transition spd="med">
    <p:wheel spokes="3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02920" y="500042"/>
            <a:ext cx="8183880" cy="5534998"/>
          </a:xfrm>
        </p:spPr>
        <p:txBody>
          <a:bodyPr anchor="t">
            <a:normAutofit fontScale="90000"/>
          </a:bodyPr>
          <a:lstStyle/>
          <a:p>
            <a:r>
              <a:rPr lang="it-IT" dirty="0" smtClean="0"/>
              <a:t>Però con la caduta dell’Impero Romano d’Occidente nel 476 d.C. Bari fu invasa dai barbari e </a:t>
            </a:r>
            <a:r>
              <a:rPr lang="it-IT" dirty="0" err="1" smtClean="0"/>
              <a:t>passo’</a:t>
            </a:r>
            <a:r>
              <a:rPr lang="it-IT" dirty="0" smtClean="0"/>
              <a:t> </a:t>
            </a:r>
            <a:r>
              <a:rPr lang="it-IT" dirty="0" smtClean="0"/>
              <a:t>agli Ostrogoti e venne contesa dai bizantini, ma alla fine divenne territorio dei Longobardi che la nominarono </a:t>
            </a:r>
            <a:r>
              <a:rPr lang="it-IT" i="1" dirty="0" smtClean="0"/>
              <a:t>gastaldo</a:t>
            </a:r>
            <a:r>
              <a:rPr lang="it-IT" dirty="0" smtClean="0"/>
              <a:t>, </a:t>
            </a:r>
            <a:r>
              <a:rPr lang="it-IT" dirty="0" smtClean="0"/>
              <a:t>una circoscrizione amministrativa governata da un funzionario.</a:t>
            </a:r>
            <a:br>
              <a:rPr lang="it-IT" dirty="0" smtClean="0"/>
            </a:br>
            <a:r>
              <a:rPr lang="it-IT" dirty="0" smtClean="0"/>
              <a:t> </a:t>
            </a:r>
            <a:br>
              <a:rPr lang="it-IT" dirty="0" smtClean="0"/>
            </a:br>
            <a:endParaRPr lang="it-IT" dirty="0"/>
          </a:p>
        </p:txBody>
      </p:sp>
    </p:spTree>
  </p:cSld>
  <p:clrMapOvr>
    <a:masterClrMapping/>
  </p:clrMapOvr>
  <p:transition spd="med">
    <p:wheel spokes="3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 descr="download (2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57224" y="785793"/>
            <a:ext cx="3571900" cy="224663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" name="Immagine 5" descr="download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572000" y="2857496"/>
            <a:ext cx="4080026" cy="307183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7" name="Immagine 6" descr="download (1)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571868" y="2143116"/>
            <a:ext cx="2081102" cy="292895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 spd="med">
    <p:wheel spokes="3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5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tro">
  <a:themeElements>
    <a:clrScheme name="Astro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tro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Astro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34</TotalTime>
  <Words>219</Words>
  <Application>Microsoft Office PowerPoint</Application>
  <PresentationFormat>Presentazione su schermo (4:3)</PresentationFormat>
  <Paragraphs>9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6</vt:i4>
      </vt:variant>
    </vt:vector>
  </HeadingPairs>
  <TitlesOfParts>
    <vt:vector size="7" baseType="lpstr">
      <vt:lpstr>Astro</vt:lpstr>
      <vt:lpstr>Bari in età romana</vt:lpstr>
      <vt:lpstr>La fondazione della città di Bari non è collegabile ad una precisa data storica e inoltre per gli storici ci sono varie ipotesi su chi sia il fondatore. Le ipotesi sono: -che sia stato il figlio di Dedalo, Japige; - i catanei o i cerretei; -o gli illirici; -o che siano state delle popolazione già insediate. </vt:lpstr>
      <vt:lpstr>Diapositiva 3</vt:lpstr>
      <vt:lpstr>Dopo la conquista dei romani (grazie al suo porto) diviene una importante sede amministrativa, un importante mercato e nodo stradale grazie al passaggio della via Traiana.Bari in età romana venne nominata municipium cum suffagio , cioè gli viene concessa la possibilità di emanare proprie leggi. Bari possedeva  una Zecca e ottenne un Pantheon che venne dedicato alle divinità pagane.</vt:lpstr>
      <vt:lpstr>Però con la caduta dell’Impero Romano d’Occidente nel 476 d.C. Bari fu invasa dai barbari e passo’ agli Ostrogoti e venne contesa dai bizantini, ma alla fine divenne territorio dei Longobardi che la nominarono gastaldo, una circoscrizione amministrativa governata da un funzionario.   </vt:lpstr>
      <vt:lpstr>Diapositiva 6</vt:lpstr>
    </vt:vector>
  </TitlesOfParts>
  <Company>Acer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Bari in età romana</dc:title>
  <dc:creator>Valued Acer Customer</dc:creator>
  <cp:lastModifiedBy>ponitaliano2013</cp:lastModifiedBy>
  <cp:revision>11</cp:revision>
  <dcterms:created xsi:type="dcterms:W3CDTF">2013-03-05T16:21:09Z</dcterms:created>
  <dcterms:modified xsi:type="dcterms:W3CDTF">2013-03-11T15:57:19Z</dcterms:modified>
</cp:coreProperties>
</file>