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2" r:id="rId6"/>
    <p:sldId id="26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autoAdjust="0"/>
    <p:restoredTop sz="94709" autoAdjust="0"/>
  </p:normalViewPr>
  <p:slideViewPr>
    <p:cSldViewPr>
      <p:cViewPr>
        <p:scale>
          <a:sx n="66" d="100"/>
          <a:sy n="66" d="100"/>
        </p:scale>
        <p:origin x="-128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7" d="100"/>
        <a:sy n="57"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076F4B6-2844-43AF-B7AC-E59AB4A8C780}" type="datetimeFigureOut">
              <a:rPr lang="it-IT" smtClean="0"/>
              <a:pPr/>
              <a:t>13/03/2013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BF10720-F643-487A-8917-EE2F327B0BD6}" type="slidenum">
              <a:rPr lang="it-IT" smtClean="0"/>
              <a:pPr/>
              <a:t>‹N›</a:t>
            </a:fld>
            <a:endParaRPr lang="it-IT"/>
          </a:p>
        </p:txBody>
      </p:sp>
    </p:spTree>
  </p:cSld>
  <p:clrMapOvr>
    <a:masterClrMapping/>
  </p:clrMapOvr>
  <p:transition spd="med" advClick="0">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6F4B6-2844-43AF-B7AC-E59AB4A8C780}" type="datetimeFigureOut">
              <a:rPr lang="it-IT" smtClean="0"/>
              <a:pPr/>
              <a:t>13/03/2013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10720-F643-487A-8917-EE2F327B0BD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advClick="0">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t3.gstatic.com/images?q=tbn:ANd9GcSXDDnfJNdQ8QPhXfvHt4F8EtKx06PU_vwmpOfHr4p8PYE7HCxmmw"/>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olo 1"/>
          <p:cNvSpPr>
            <a:spLocks noGrp="1"/>
          </p:cNvSpPr>
          <p:nvPr>
            <p:ph type="ctrTitle"/>
          </p:nvPr>
        </p:nvSpPr>
        <p:spPr>
          <a:xfrm>
            <a:off x="-357222" y="0"/>
            <a:ext cx="4357718" cy="1500174"/>
          </a:xfrm>
        </p:spPr>
        <p:txBody>
          <a:bodyPr>
            <a:normAutofit/>
          </a:bodyPr>
          <a:lstStyle/>
          <a:p>
            <a:r>
              <a:rPr lang="it-IT" sz="5400" dirty="0" smtClean="0">
                <a:solidFill>
                  <a:schemeClr val="bg1"/>
                </a:solidFill>
              </a:rPr>
              <a:t>Barocco </a:t>
            </a:r>
            <a:endParaRPr lang="it-IT" sz="5400" dirty="0">
              <a:solidFill>
                <a:schemeClr val="bg1"/>
              </a:solidFill>
            </a:endParaRPr>
          </a:p>
        </p:txBody>
      </p:sp>
    </p:spTree>
  </p:cSld>
  <p:clrMapOvr>
    <a:masterClrMapping/>
  </p:clrMapOvr>
  <p:transition spd="med" advClick="0" advTm="5219">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3571900" cy="7215214"/>
          </a:xfrm>
        </p:spPr>
        <p:txBody>
          <a:bodyPr>
            <a:normAutofit fontScale="70000" lnSpcReduction="20000"/>
          </a:bodyPr>
          <a:lstStyle/>
          <a:p>
            <a:pPr algn="just">
              <a:buNone/>
            </a:pP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Il barocco</a:t>
            </a:r>
            <a:r>
              <a:rPr lang="it-IT"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 è il termine utilizzato per indicare un movimento culturale nato a </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Roma, </a:t>
            </a:r>
            <a:r>
              <a:rPr lang="it-IT"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costituito dalla letteratura, dalla filosofia, dall'arte e dalla </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musica. </a:t>
            </a:r>
            <a:r>
              <a:rPr lang="it-IT"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S</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i indica col </a:t>
            </a:r>
            <a:r>
              <a:rPr lang="it-IT"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nome </a:t>
            </a:r>
            <a:r>
              <a:rPr lang="it-IT" b="1" i="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«barocco»</a:t>
            </a:r>
            <a:r>
              <a:rPr lang="it-IT"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 il gusto legato alle </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manifestazioni del </a:t>
            </a:r>
            <a:r>
              <a:rPr lang="it-IT" b="1" dirty="0" err="1"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XVII</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 e dei primi decenni del XVIII secolo, </a:t>
            </a:r>
            <a:r>
              <a:rPr lang="it-IT"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in particolare quelle più legate all'estrosità e alla fantasia. </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Tuttavia,questa </a:t>
            </a:r>
            <a:r>
              <a:rPr lang="it-IT"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epoca è percorsa anche da una corrente classicista e in generale il linguaggio classico rimane il punto di riferimento comune degli artisti di ogni tendenza. Riguardo alla derivazione del termine ci sono tre ipotesi possibili:</a:t>
            </a:r>
          </a:p>
          <a:p>
            <a:endParaRPr lang="it-IT" dirty="0"/>
          </a:p>
        </p:txBody>
      </p:sp>
      <p:sp>
        <p:nvSpPr>
          <p:cNvPr id="4" name="Rettangolo 3"/>
          <p:cNvSpPr/>
          <p:nvPr/>
        </p:nvSpPr>
        <p:spPr>
          <a:xfrm>
            <a:off x="5429224" y="0"/>
            <a:ext cx="3714776" cy="6463308"/>
          </a:xfrm>
          <a:prstGeom prst="rect">
            <a:avLst/>
          </a:prstGeom>
        </p:spPr>
        <p:txBody>
          <a:bodyPr wrap="square">
            <a:spAutoFit/>
          </a:bodyPr>
          <a:lstStyle/>
          <a:p>
            <a:pPr>
              <a:buFont typeface="Arial" pitchFamily="34" charset="0"/>
              <a:buChar char="•"/>
            </a:pP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deriva </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dalla figura più complessa del </a:t>
            </a:r>
            <a:r>
              <a:rPr lang="it-IT" b="1" u="sng"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sillogismo aristotelico</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 il "</a:t>
            </a:r>
            <a:r>
              <a:rPr lang="it-IT" b="1" dirty="0" err="1"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baroco</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a:t>
            </a:r>
          </a:p>
          <a:p>
            <a:pPr>
              <a:buFont typeface="Arial" pitchFamily="34" charset="0"/>
              <a:buChar char="•"/>
            </a:pP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attraverso </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il francese </a:t>
            </a:r>
            <a:r>
              <a:rPr lang="it-IT" b="1" i="1" dirty="0" err="1"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baroque</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 attestato in Francia nel XVII secolo nel significato di "stravagante, bizzarro";</a:t>
            </a:r>
          </a:p>
          <a:p>
            <a:pPr>
              <a:buFont typeface="Arial" pitchFamily="34" charset="0"/>
              <a:buChar char="•"/>
            </a:pP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deriva </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dal portoghese </a:t>
            </a:r>
            <a:r>
              <a:rPr lang="it-IT" b="1" i="1" dirty="0" err="1"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barroco</a:t>
            </a: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 con riferimento ad una perla irregolare.</a:t>
            </a:r>
          </a:p>
          <a:p>
            <a:pPr>
              <a:buNone/>
            </a:pPr>
            <a:r>
              <a:rPr lang="it-IT"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rPr>
              <a:t>L'uso del termine, da parte di critici e storici dell'arte, risale alla seconda metà del Settecento, riferito in un primo tempo alle arti figurative e successivamente anche alla letteratura. Inizialmente il termine ha assunto un senso negativo e solo verso la fine dell'Ottocento è iniziata una rivalutazione del barocco grazie ad un contesto culturale europeo, dall'impressionismo al simbolismo, che evidenziava agganci con l'epoca barocca.</a:t>
            </a:r>
            <a:endParaRPr lang="it-IT"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endParaRPr>
          </a:p>
        </p:txBody>
      </p:sp>
    </p:spTree>
  </p:cSld>
  <p:clrMapOvr>
    <a:masterClrMapping/>
  </p:clrMapOvr>
  <p:transition spd="med" advClick="0" advTm="30672">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28596" y="357166"/>
            <a:ext cx="8229600" cy="1143000"/>
          </a:xfrm>
        </p:spPr>
        <p:txBody>
          <a:bodyPr>
            <a:noAutofit/>
          </a:bodyPr>
          <a:lstStyle/>
          <a:p>
            <a:r>
              <a:rPr lang="it-IT" sz="3600" b="1" dirty="0" smtClean="0">
                <a:solidFill>
                  <a:schemeClr val="tx1">
                    <a:lumMod val="95000"/>
                    <a:lumOff val="5000"/>
                  </a:schemeClr>
                </a:solidFill>
              </a:rPr>
              <a:t>Barocco leccese</a:t>
            </a:r>
            <a:r>
              <a:rPr lang="it-IT" sz="3600" b="1" dirty="0" smtClean="0"/>
              <a:t/>
            </a:r>
            <a:br>
              <a:rPr lang="it-IT" sz="3600" b="1" dirty="0" smtClean="0"/>
            </a:br>
            <a:endParaRPr lang="it-IT" sz="3600" b="1" dirty="0"/>
          </a:p>
        </p:txBody>
      </p:sp>
      <p:sp>
        <p:nvSpPr>
          <p:cNvPr id="3" name="Segnaposto testo 2"/>
          <p:cNvSpPr>
            <a:spLocks noGrp="1"/>
          </p:cNvSpPr>
          <p:nvPr>
            <p:ph type="body" idx="1"/>
          </p:nvPr>
        </p:nvSpPr>
        <p:spPr>
          <a:xfrm>
            <a:off x="428596" y="714356"/>
            <a:ext cx="8258204" cy="857257"/>
          </a:xfrm>
        </p:spPr>
        <p:txBody>
          <a:bodyPr>
            <a:normAutofit/>
          </a:bodyPr>
          <a:lstStyle/>
          <a:p>
            <a:r>
              <a:rPr lang="it-IT" sz="3600" dirty="0" smtClean="0"/>
              <a:t>          </a:t>
            </a:r>
            <a:r>
              <a:rPr lang="it-IT" sz="3600" b="0" dirty="0" smtClean="0"/>
              <a:t>Cattedrale  “S. Croce”  di Lecce</a:t>
            </a:r>
            <a:endParaRPr lang="it-IT" sz="3600" b="0" dirty="0"/>
          </a:p>
        </p:txBody>
      </p:sp>
      <p:pic>
        <p:nvPicPr>
          <p:cNvPr id="9" name="Segnaposto contenuto 8" descr="images (3).jpg"/>
          <p:cNvPicPr>
            <a:picLocks noGrp="1" noChangeAspect="1"/>
          </p:cNvPicPr>
          <p:nvPr>
            <p:ph sz="half" idx="2"/>
          </p:nvPr>
        </p:nvPicPr>
        <p:blipFill>
          <a:blip r:embed="rId3"/>
          <a:stretch>
            <a:fillRect/>
          </a:stretch>
        </p:blipFill>
        <p:spPr>
          <a:xfrm>
            <a:off x="928662" y="1500174"/>
            <a:ext cx="4000528" cy="2357454"/>
          </a:xfrm>
        </p:spPr>
      </p:pic>
      <p:pic>
        <p:nvPicPr>
          <p:cNvPr id="10" name="Segnaposto contenuto 9" descr="galleria_salento_33_lecce-barocco.jpg"/>
          <p:cNvPicPr>
            <a:picLocks noGrp="1" noChangeAspect="1"/>
          </p:cNvPicPr>
          <p:nvPr>
            <p:ph sz="quarter" idx="4"/>
          </p:nvPr>
        </p:nvPicPr>
        <p:blipFill>
          <a:blip r:embed="rId4"/>
          <a:stretch>
            <a:fillRect/>
          </a:stretch>
        </p:blipFill>
        <p:spPr>
          <a:xfrm>
            <a:off x="5102225" y="2714620"/>
            <a:ext cx="4041775" cy="3031331"/>
          </a:xfrm>
        </p:spPr>
      </p:pic>
      <p:pic>
        <p:nvPicPr>
          <p:cNvPr id="7" name="Segnaposto immagine 4" descr="download (3).jpg"/>
          <p:cNvPicPr>
            <a:picLocks noChangeAspect="1"/>
          </p:cNvPicPr>
          <p:nvPr/>
        </p:nvPicPr>
        <p:blipFill>
          <a:blip r:embed="rId5"/>
          <a:srcRect t="192" b="192"/>
          <a:stretch>
            <a:fillRect/>
          </a:stretch>
        </p:blipFill>
        <p:spPr>
          <a:xfrm>
            <a:off x="0" y="4071942"/>
            <a:ext cx="4500562" cy="2786058"/>
          </a:xfrm>
          <a:prstGeom prst="rect">
            <a:avLst/>
          </a:prstGeom>
        </p:spPr>
      </p:pic>
    </p:spTree>
  </p:cSld>
  <p:clrMapOvr>
    <a:masterClrMapping/>
  </p:clrMapOvr>
  <p:transition spd="med" advClick="0" advTm="15625">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2000" r="-12000"/>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4286256"/>
            <a:ext cx="4857784" cy="1143008"/>
          </a:xfrm>
          <a:effectLst>
            <a:innerShdw blurRad="114300">
              <a:prstClr val="black"/>
            </a:innerShdw>
          </a:effectLst>
          <a:scene3d>
            <a:camera prst="orthographicFront"/>
            <a:lightRig rig="threePt" dir="t"/>
          </a:scene3d>
          <a:sp3d>
            <a:bevelT prst="relaxedInset"/>
          </a:sp3d>
        </p:spPr>
        <p:txBody>
          <a:bodyPr>
            <a:normAutofit lnSpcReduction="10000"/>
          </a:bodyPr>
          <a:lstStyle/>
          <a:p>
            <a:pPr>
              <a:buNone/>
            </a:pPr>
            <a:r>
              <a:rPr lang="it-IT" sz="1400"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latin typeface="Trebuchet MS" pitchFamily="34" charset="0"/>
              </a:rPr>
              <a:t>Durante il Seicento con la dominazione spagnola, che si affermò su quella aragonese, l'arte assunse nuove forme e si abbandonò l'antica forma classica. Il nuovo stile aveva lo scopo di sorprendere e di stimolare l'immaginazione e la fantasia</a:t>
            </a:r>
            <a:r>
              <a:rPr lang="it-IT" sz="1400"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latin typeface="Trebuchet MS" pitchFamily="34" charset="0"/>
              </a:rPr>
              <a:t>.</a:t>
            </a:r>
            <a:endParaRPr lang="it-IT" sz="1400"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latin typeface="Trebuchet MS" pitchFamily="34" charset="0"/>
            </a:endParaRPr>
          </a:p>
        </p:txBody>
      </p:sp>
      <p:sp>
        <p:nvSpPr>
          <p:cNvPr id="4" name="Rettangolo 3"/>
          <p:cNvSpPr/>
          <p:nvPr/>
        </p:nvSpPr>
        <p:spPr>
          <a:xfrm>
            <a:off x="0" y="1285860"/>
            <a:ext cx="4572000" cy="2062103"/>
          </a:xfrm>
          <a:prstGeom prst="rect">
            <a:avLst/>
          </a:prstGeom>
          <a:noFill/>
          <a:ln>
            <a:noFill/>
          </a:ln>
        </p:spPr>
        <p:txBody>
          <a:bodyPr wrap="square">
            <a:spAutoFit/>
          </a:bodyPr>
          <a:lstStyle/>
          <a:p>
            <a:r>
              <a:rPr lang="it-IT" sz="1600"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latin typeface="Trebuchet MS" pitchFamily="34" charset="0"/>
              </a:rPr>
              <a:t>La fioritura dell'arte barocca a Lecce avvenne a partire dal 1571, quando, con la battaglia di Lepanto, fu definitivamente allontanata la minaccia delle incursioni da parte dei turchi. Questa corrente artistica, esplose nelle sue caratteristiche più rilevanti, tuttavia solo nella seconda metà del </a:t>
            </a:r>
            <a:r>
              <a:rPr lang="it-IT" sz="1600" b="1" dirty="0" err="1"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latin typeface="Trebuchet MS" pitchFamily="34" charset="0"/>
              </a:rPr>
              <a:t>XVII</a:t>
            </a:r>
            <a:r>
              <a:rPr lang="it-IT" sz="1600"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latin typeface="Trebuchet MS" pitchFamily="34" charset="0"/>
              </a:rPr>
              <a:t> e perdurò per buona parte del Settecento. </a:t>
            </a:r>
            <a:endParaRPr lang="it-IT" sz="1600"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latin typeface="Trebuchet MS" pitchFamily="34" charset="0"/>
            </a:endParaRPr>
          </a:p>
        </p:txBody>
      </p:sp>
      <p:sp>
        <p:nvSpPr>
          <p:cNvPr id="5" name="Rettangolo 4"/>
          <p:cNvSpPr/>
          <p:nvPr/>
        </p:nvSpPr>
        <p:spPr>
          <a:xfrm>
            <a:off x="4143372" y="2786058"/>
            <a:ext cx="4572000" cy="1569660"/>
          </a:xfrm>
          <a:prstGeom prst="rect">
            <a:avLst/>
          </a:prstGeom>
        </p:spPr>
        <p:txBody>
          <a:bodyPr>
            <a:spAutoFit/>
          </a:bodyPr>
          <a:lstStyle/>
          <a:p>
            <a:r>
              <a:rPr lang="it-IT" sz="1600" b="1" dirty="0" smtClean="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latin typeface="Trebuchet MS" pitchFamily="34" charset="0"/>
              </a:rPr>
              <a:t>Essa si diffuse in tutta la provincia favorita oltre che dal contesto storico, anche dalla qualità della pietra locale impiegata; la pietra leccese, un calcare tenero e compatto dai toni caldi e dorati adatto alla lavorazione con lo scalpellino.</a:t>
            </a:r>
            <a:endParaRPr lang="it-IT" sz="1600" b="1" dirty="0">
              <a:ln w="18000">
                <a:solidFill>
                  <a:schemeClr val="accent4">
                    <a:lumMod val="50000"/>
                  </a:schemeClr>
                </a:solidFill>
                <a:prstDash val="solid"/>
                <a:miter lim="800000"/>
              </a:ln>
              <a:solidFill>
                <a:schemeClr val="accent4">
                  <a:lumMod val="50000"/>
                </a:schemeClr>
              </a:solidFill>
              <a:effectLst>
                <a:glow rad="101600">
                  <a:schemeClr val="accent4">
                    <a:lumMod val="60000"/>
                    <a:lumOff val="40000"/>
                    <a:alpha val="60000"/>
                  </a:schemeClr>
                </a:glow>
                <a:outerShdw blurRad="25500" dist="23000" dir="7020000" algn="tl">
                  <a:srgbClr val="000000">
                    <a:alpha val="50000"/>
                  </a:srgbClr>
                </a:outerShdw>
              </a:effectLst>
            </a:endParaRPr>
          </a:p>
        </p:txBody>
      </p:sp>
    </p:spTree>
  </p:cSld>
  <p:clrMapOvr>
    <a:masterClrMapping/>
  </p:clrMapOvr>
  <p:transition spd="med" advClick="0" advTm="20766">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6000" b="-46000"/>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928662" y="214290"/>
            <a:ext cx="3857620" cy="6643710"/>
          </a:xfrm>
        </p:spPr>
        <p:txBody>
          <a:bodyPr>
            <a:normAutofit lnSpcReduction="10000"/>
          </a:bodyPr>
          <a:lstStyle/>
          <a:p>
            <a:pPr>
              <a:buNone/>
            </a:pPr>
            <a:r>
              <a:rPr lang="it-IT" sz="1600" b="1" dirty="0" smtClean="0">
                <a:ln w="18000">
                  <a:solidFill>
                    <a:schemeClr val="accent5">
                      <a:lumMod val="60000"/>
                      <a:lumOff val="40000"/>
                    </a:schemeClr>
                  </a:solidFill>
                  <a:prstDash val="solid"/>
                  <a:miter lim="800000"/>
                </a:ln>
                <a:solidFill>
                  <a:schemeClr val="bg1">
                    <a:lumMod val="95000"/>
                  </a:schemeClr>
                </a:solidFill>
                <a:effectLst>
                  <a:glow rad="101600">
                    <a:schemeClr val="accent5">
                      <a:lumMod val="50000"/>
                      <a:alpha val="60000"/>
                    </a:schemeClr>
                  </a:glow>
                  <a:outerShdw blurRad="25500" dist="23000" dir="7020000" algn="tl">
                    <a:srgbClr val="000000">
                      <a:alpha val="50000"/>
                    </a:srgbClr>
                  </a:outerShdw>
                </a:effectLst>
              </a:rPr>
              <a:t>Lecce, che fino alla fine del Cinquecento costituiva solo una piccola città fortificata raccolta attorno alla mole severa del Castello di Carlo V, conobbe pertanto un periodo di intenso sviluppo. Fu dalle autorità religiose, a cominciare dal vescovo Luigi </a:t>
            </a:r>
            <a:r>
              <a:rPr lang="it-IT" sz="1600" b="1" dirty="0" err="1" smtClean="0">
                <a:ln w="18000">
                  <a:solidFill>
                    <a:schemeClr val="accent5">
                      <a:lumMod val="60000"/>
                      <a:lumOff val="40000"/>
                    </a:schemeClr>
                  </a:solidFill>
                  <a:prstDash val="solid"/>
                  <a:miter lim="800000"/>
                </a:ln>
                <a:solidFill>
                  <a:schemeClr val="bg1">
                    <a:lumMod val="95000"/>
                  </a:schemeClr>
                </a:solidFill>
                <a:effectLst>
                  <a:glow rad="101600">
                    <a:schemeClr val="accent5">
                      <a:lumMod val="50000"/>
                      <a:alpha val="60000"/>
                    </a:schemeClr>
                  </a:glow>
                  <a:outerShdw blurRad="25500" dist="23000" dir="7020000" algn="tl">
                    <a:srgbClr val="000000">
                      <a:alpha val="50000"/>
                    </a:srgbClr>
                  </a:outerShdw>
                </a:effectLst>
              </a:rPr>
              <a:t>Pappacoda</a:t>
            </a:r>
            <a:r>
              <a:rPr lang="it-IT" sz="1600" b="1" dirty="0" smtClean="0">
                <a:ln w="18000">
                  <a:solidFill>
                    <a:schemeClr val="accent5">
                      <a:lumMod val="60000"/>
                      <a:lumOff val="40000"/>
                    </a:schemeClr>
                  </a:solidFill>
                  <a:prstDash val="solid"/>
                  <a:miter lim="800000"/>
                </a:ln>
                <a:solidFill>
                  <a:schemeClr val="bg1">
                    <a:lumMod val="95000"/>
                  </a:schemeClr>
                </a:solidFill>
                <a:effectLst>
                  <a:glow rad="101600">
                    <a:schemeClr val="accent5">
                      <a:lumMod val="50000"/>
                      <a:alpha val="60000"/>
                    </a:schemeClr>
                  </a:glow>
                  <a:outerShdw blurRad="25500" dist="23000" dir="7020000" algn="tl">
                    <a:srgbClr val="000000">
                      <a:alpha val="50000"/>
                    </a:srgbClr>
                  </a:outerShdw>
                </a:effectLst>
              </a:rPr>
              <a:t>, che giunse un impulso fortissimo alla costruzione degli edifici e dei monumenti che, nell'arco di quasi duecento anni, plasmarono l'immagine della città.</a:t>
            </a:r>
          </a:p>
          <a:p>
            <a:pPr>
              <a:buNone/>
            </a:pPr>
            <a:r>
              <a:rPr lang="it-IT" sz="1600" b="1" dirty="0" smtClean="0">
                <a:ln w="18000">
                  <a:solidFill>
                    <a:schemeClr val="accent5">
                      <a:lumMod val="60000"/>
                      <a:lumOff val="40000"/>
                    </a:schemeClr>
                  </a:solidFill>
                  <a:prstDash val="solid"/>
                  <a:miter lim="800000"/>
                </a:ln>
                <a:solidFill>
                  <a:schemeClr val="bg1">
                    <a:lumMod val="95000"/>
                  </a:schemeClr>
                </a:solidFill>
                <a:effectLst>
                  <a:glow rad="101600">
                    <a:schemeClr val="accent5">
                      <a:lumMod val="50000"/>
                      <a:alpha val="60000"/>
                    </a:schemeClr>
                  </a:glow>
                  <a:outerShdw blurRad="25500" dist="23000" dir="7020000" algn="tl">
                    <a:srgbClr val="000000">
                      <a:alpha val="50000"/>
                    </a:srgbClr>
                  </a:outerShdw>
                </a:effectLst>
              </a:rPr>
              <a:t>Il nuovo stile, in un primo momento, interessò solo gli edifici sacri e nobili, ma successivamente le esuberanze barocche, i motivi floreali, le figure, gli animali mitologici, i fregi e gli stemmi trionfano anche nell'architettura privata, sulle facciate, sui balconi e sui portali degli edifici.</a:t>
            </a:r>
          </a:p>
          <a:p>
            <a:pPr>
              <a:buNone/>
            </a:pPr>
            <a:r>
              <a:rPr lang="it-IT" sz="1600" b="1" dirty="0" smtClean="0">
                <a:ln w="18000">
                  <a:solidFill>
                    <a:schemeClr val="accent5">
                      <a:lumMod val="60000"/>
                      <a:lumOff val="40000"/>
                    </a:schemeClr>
                  </a:solidFill>
                  <a:prstDash val="solid"/>
                  <a:miter lim="800000"/>
                </a:ln>
                <a:solidFill>
                  <a:schemeClr val="bg1">
                    <a:lumMod val="95000"/>
                  </a:schemeClr>
                </a:solidFill>
                <a:effectLst>
                  <a:glow rad="101600">
                    <a:schemeClr val="accent5">
                      <a:lumMod val="50000"/>
                      <a:alpha val="60000"/>
                    </a:schemeClr>
                  </a:glow>
                  <a:outerShdw blurRad="25500" dist="23000" dir="7020000" algn="tl">
                    <a:srgbClr val="000000">
                      <a:alpha val="50000"/>
                    </a:srgbClr>
                  </a:outerShdw>
                </a:effectLst>
              </a:rPr>
              <a:t>Nel riadattare le chiese alle nuove liturgie post-tridentine, molti edifici di costruzione medievale furono "rinnovati", mediante abbellimenti con stucchi, marmi e decorazioni varie, che fecero assumere a queste l’aspetto di chiese barocche.</a:t>
            </a:r>
          </a:p>
          <a:p>
            <a:endParaRPr lang="it-IT" b="1" dirty="0" smtClean="0">
              <a:ln w="18000">
                <a:solidFill>
                  <a:schemeClr val="accent5">
                    <a:lumMod val="60000"/>
                    <a:lumOff val="40000"/>
                  </a:schemeClr>
                </a:solidFill>
                <a:prstDash val="solid"/>
                <a:miter lim="800000"/>
              </a:ln>
              <a:solidFill>
                <a:schemeClr val="bg1">
                  <a:lumMod val="95000"/>
                </a:schemeClr>
              </a:solidFill>
              <a:effectLst>
                <a:glow rad="101600">
                  <a:schemeClr val="accent5">
                    <a:lumMod val="50000"/>
                    <a:alpha val="60000"/>
                  </a:schemeClr>
                </a:glow>
                <a:outerShdw blurRad="25500" dist="23000" dir="7020000" algn="tl">
                  <a:srgbClr val="000000">
                    <a:alpha val="50000"/>
                  </a:srgbClr>
                </a:outerShdw>
              </a:effectLst>
            </a:endParaRPr>
          </a:p>
          <a:p>
            <a:endParaRPr lang="it-IT" dirty="0"/>
          </a:p>
        </p:txBody>
      </p:sp>
    </p:spTree>
  </p:cSld>
  <p:clrMapOvr>
    <a:masterClrMapping/>
  </p:clrMapOvr>
  <p:transition spd="med" advClick="0" advTm="25578">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olo 3"/>
          <p:cNvSpPr>
            <a:spLocks noGrp="1"/>
          </p:cNvSpPr>
          <p:nvPr>
            <p:ph type="title"/>
          </p:nvPr>
        </p:nvSpPr>
        <p:spPr>
          <a:xfrm>
            <a:off x="3643306" y="3357562"/>
            <a:ext cx="5043494" cy="1428760"/>
          </a:xfrm>
        </p:spPr>
        <p:txBody>
          <a:bodyPr>
            <a:normAutofit/>
          </a:bodyPr>
          <a:lstStyle/>
          <a:p>
            <a:r>
              <a:rPr lang="it-IT" sz="1200" dirty="0" smtClean="0"/>
              <a:t>www.ideasalento.com/</a:t>
            </a:r>
            <a:r>
              <a:rPr lang="it-IT" sz="1200" dirty="0" err="1" smtClean="0"/>
              <a:t>barocco-leccese.asp</a:t>
            </a:r>
            <a:endParaRPr lang="it-IT" sz="1200" dirty="0"/>
          </a:p>
        </p:txBody>
      </p:sp>
      <p:sp>
        <p:nvSpPr>
          <p:cNvPr id="3" name="Sottotitolo 2"/>
          <p:cNvSpPr>
            <a:spLocks noGrp="1"/>
          </p:cNvSpPr>
          <p:nvPr>
            <p:ph type="subTitle" idx="4294967295"/>
          </p:nvPr>
        </p:nvSpPr>
        <p:spPr>
          <a:xfrm>
            <a:off x="714348" y="571480"/>
            <a:ext cx="5072098" cy="1071570"/>
          </a:xfrm>
        </p:spPr>
        <p:txBody>
          <a:bodyPr>
            <a:normAutofit fontScale="92500"/>
          </a:bodyPr>
          <a:lstStyle/>
          <a:p>
            <a:pPr>
              <a:buNone/>
            </a:pPr>
            <a:r>
              <a:rPr lang="it-IT" dirty="0" smtClean="0"/>
              <a:t>Valeria </a:t>
            </a:r>
            <a:r>
              <a:rPr lang="it-IT" dirty="0" err="1" smtClean="0"/>
              <a:t>Ledonne</a:t>
            </a:r>
            <a:r>
              <a:rPr lang="it-IT" dirty="0" smtClean="0"/>
              <a:t>, Vitalba Tarì , </a:t>
            </a:r>
            <a:r>
              <a:rPr lang="it-IT" dirty="0" smtClean="0"/>
              <a:t>     Gaia </a:t>
            </a:r>
            <a:r>
              <a:rPr lang="it-IT" dirty="0" smtClean="0"/>
              <a:t>Valente</a:t>
            </a:r>
            <a:r>
              <a:rPr lang="it-IT" dirty="0" smtClean="0"/>
              <a:t>,  Stefania </a:t>
            </a:r>
            <a:r>
              <a:rPr lang="it-IT" dirty="0" smtClean="0"/>
              <a:t>Vitale</a:t>
            </a:r>
            <a:endParaRPr lang="it-IT" dirty="0"/>
          </a:p>
        </p:txBody>
      </p:sp>
    </p:spTree>
  </p:cSld>
  <p:clrMapOvr>
    <a:masterClrMapping/>
  </p:clrMapOvr>
  <p:transition spd="med" advClick="0" advTm="5359">
    <p:randomBar dir="vert"/>
  </p:transition>
  <p:timing>
    <p:tnLst>
      <p:par>
        <p:cTn id="1" dur="indefinite" restart="never" nodeType="tmRoot"/>
      </p:par>
    </p:tnLst>
  </p:timing>
</p:sld>
</file>

<file path=ppt/theme/theme1.xml><?xml version="1.0" encoding="utf-8"?>
<a:theme xmlns:a="http://schemas.openxmlformats.org/drawingml/2006/main" name="Tema di Office">
  <a:themeElements>
    <a:clrScheme name="Tramont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TotalTime>
  <Words>74</Words>
  <Application>Microsoft Office PowerPoint</Application>
  <PresentationFormat>Presentazione su schermo (4:3)</PresentationFormat>
  <Paragraphs>16</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Barocco </vt:lpstr>
      <vt:lpstr>Diapositiva 2</vt:lpstr>
      <vt:lpstr>Barocco leccese </vt:lpstr>
      <vt:lpstr>Diapositiva 4</vt:lpstr>
      <vt:lpstr>Diapositiva 5</vt:lpstr>
      <vt:lpstr>www.ideasalento.com/barocco-leccese.asp</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Valued Acer Customer</dc:creator>
  <cp:lastModifiedBy>Valued Acer Customer</cp:lastModifiedBy>
  <cp:revision>23</cp:revision>
  <dcterms:created xsi:type="dcterms:W3CDTF">2013-03-12T15:20:25Z</dcterms:created>
  <dcterms:modified xsi:type="dcterms:W3CDTF">2013-03-13T16:37:33Z</dcterms:modified>
</cp:coreProperties>
</file>