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F823D540-481C-4327-8508-508D5DEA1AEE}" type="datetimeFigureOut">
              <a:rPr lang="it-IT" smtClean="0"/>
              <a:pPr/>
              <a:t>04/03/2013</a:t>
            </a:fld>
            <a:endParaRPr lang="it-IT" dirty="0"/>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dirty="0"/>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A1B01825-380A-45C0-BDB5-2A4E6BA83F67}" type="slidenum">
              <a:rPr lang="it-IT" smtClean="0"/>
              <a:pPr/>
              <a:t>‹N›</a:t>
            </a:fld>
            <a:endParaRPr lang="it-IT" dirty="0"/>
          </a:p>
        </p:txBody>
      </p:sp>
    </p:spTree>
  </p:cSld>
  <p:clrMapOvr>
    <a:overrideClrMapping bg1="lt1" tx1="dk1" bg2="lt2" tx2="dk2" accent1="accent1" accent2="accent2" accent3="accent3" accent4="accent4" accent5="accent5" accent6="accent6" hlink="hlink" folHlink="folHlink"/>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823D540-481C-4327-8508-508D5DEA1AEE}" type="datetimeFigureOut">
              <a:rPr lang="it-IT" smtClean="0"/>
              <a:pPr/>
              <a:t>04/03/2013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A1B01825-380A-45C0-BDB5-2A4E6BA83F67}" type="slidenum">
              <a:rPr lang="it-IT" smtClean="0"/>
              <a:pPr/>
              <a:t>‹N›</a:t>
            </a:fld>
            <a:endParaRPr lang="it-IT" dirty="0"/>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823D540-481C-4327-8508-508D5DEA1AEE}" type="datetimeFigureOut">
              <a:rPr lang="it-IT" smtClean="0"/>
              <a:pPr/>
              <a:t>04/03/2013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A1B01825-380A-45C0-BDB5-2A4E6BA83F67}" type="slidenum">
              <a:rPr lang="it-IT" smtClean="0"/>
              <a:pPr/>
              <a:t>‹N›</a:t>
            </a:fld>
            <a:endParaRPr lang="it-IT" dirty="0"/>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F823D540-481C-4327-8508-508D5DEA1AEE}" type="datetimeFigureOut">
              <a:rPr lang="it-IT" smtClean="0"/>
              <a:pPr/>
              <a:t>04/03/2013</a:t>
            </a:fld>
            <a:endParaRPr lang="it-IT" dirty="0"/>
          </a:p>
        </p:txBody>
      </p:sp>
      <p:sp>
        <p:nvSpPr>
          <p:cNvPr id="9" name="Segnaposto numero diapositiva 8"/>
          <p:cNvSpPr>
            <a:spLocks noGrp="1"/>
          </p:cNvSpPr>
          <p:nvPr>
            <p:ph type="sldNum" sz="quarter" idx="15"/>
          </p:nvPr>
        </p:nvSpPr>
        <p:spPr/>
        <p:txBody>
          <a:bodyPr rtlCol="0"/>
          <a:lstStyle/>
          <a:p>
            <a:fld id="{A1B01825-380A-45C0-BDB5-2A4E6BA83F67}" type="slidenum">
              <a:rPr lang="it-IT" smtClean="0"/>
              <a:pPr/>
              <a:t>‹N›</a:t>
            </a:fld>
            <a:endParaRPr lang="it-IT" dirty="0"/>
          </a:p>
        </p:txBody>
      </p:sp>
      <p:sp>
        <p:nvSpPr>
          <p:cNvPr id="10" name="Segnaposto piè di pagina 9"/>
          <p:cNvSpPr>
            <a:spLocks noGrp="1"/>
          </p:cNvSpPr>
          <p:nvPr>
            <p:ph type="ftr" sz="quarter" idx="16"/>
          </p:nvPr>
        </p:nvSpPr>
        <p:spPr/>
        <p:txBody>
          <a:bodyPr rtlCol="0"/>
          <a:lstStyle/>
          <a:p>
            <a:endParaRPr lang="it-IT" dirty="0"/>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F823D540-481C-4327-8508-508D5DEA1AEE}" type="datetimeFigureOut">
              <a:rPr lang="it-IT" smtClean="0"/>
              <a:pPr/>
              <a:t>04/03/2013</a:t>
            </a:fld>
            <a:endParaRPr lang="it-IT" dirty="0"/>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dirty="0"/>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egnaposto numero diapositiva 5"/>
          <p:cNvSpPr>
            <a:spLocks noGrp="1"/>
          </p:cNvSpPr>
          <p:nvPr>
            <p:ph type="sldNum" sz="quarter" idx="12"/>
          </p:nvPr>
        </p:nvSpPr>
        <p:spPr bwMode="auto">
          <a:xfrm>
            <a:off x="1340616" y="4928702"/>
            <a:ext cx="609600" cy="517524"/>
          </a:xfrm>
        </p:spPr>
        <p:txBody>
          <a:bodyPr/>
          <a:lstStyle/>
          <a:p>
            <a:fld id="{A1B01825-380A-45C0-BDB5-2A4E6BA83F67}" type="slidenum">
              <a:rPr lang="it-IT" smtClean="0"/>
              <a:pPr/>
              <a:t>‹N›</a:t>
            </a:fld>
            <a:endParaRPr lang="it-IT" dirty="0"/>
          </a:p>
        </p:txBody>
      </p:sp>
    </p:spTree>
  </p:cSld>
  <p:clrMapOvr>
    <a:overrideClrMapping bg1="dk1" tx1="lt1" bg2="dk2" tx2="lt2" accent1="accent1" accent2="accent2" accent3="accent3" accent4="accent4" accent5="accent5" accent6="accent6" hlink="hlink" folHlink="folHlink"/>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F823D540-481C-4327-8508-508D5DEA1AEE}" type="datetimeFigureOut">
              <a:rPr lang="it-IT" smtClean="0"/>
              <a:pPr/>
              <a:t>04/03/2013</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A1B01825-380A-45C0-BDB5-2A4E6BA83F67}" type="slidenum">
              <a:rPr lang="it-IT" smtClean="0"/>
              <a:pPr/>
              <a:t>‹N›</a:t>
            </a:fld>
            <a:endParaRPr lang="it-IT" dirty="0"/>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F823D540-481C-4327-8508-508D5DEA1AEE}" type="datetimeFigureOut">
              <a:rPr lang="it-IT" smtClean="0"/>
              <a:pPr/>
              <a:t>04/03/2013</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A1B01825-380A-45C0-BDB5-2A4E6BA83F67}" type="slidenum">
              <a:rPr lang="it-IT" smtClean="0"/>
              <a:pPr/>
              <a:t>‹N›</a:t>
            </a:fld>
            <a:endParaRPr lang="it-IT" dirty="0"/>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F823D540-481C-4327-8508-508D5DEA1AEE}" type="datetimeFigureOut">
              <a:rPr lang="it-IT" smtClean="0"/>
              <a:pPr/>
              <a:t>04/03/2013</a:t>
            </a:fld>
            <a:endParaRPr lang="it-IT" dirty="0"/>
          </a:p>
        </p:txBody>
      </p:sp>
      <p:sp>
        <p:nvSpPr>
          <p:cNvPr id="7" name="Segnaposto numero diapositiva 6"/>
          <p:cNvSpPr>
            <a:spLocks noGrp="1"/>
          </p:cNvSpPr>
          <p:nvPr>
            <p:ph type="sldNum" sz="quarter" idx="11"/>
          </p:nvPr>
        </p:nvSpPr>
        <p:spPr/>
        <p:txBody>
          <a:bodyPr rtlCol="0"/>
          <a:lstStyle/>
          <a:p>
            <a:fld id="{A1B01825-380A-45C0-BDB5-2A4E6BA83F67}" type="slidenum">
              <a:rPr lang="it-IT" smtClean="0"/>
              <a:pPr/>
              <a:t>‹N›</a:t>
            </a:fld>
            <a:endParaRPr lang="it-IT" dirty="0"/>
          </a:p>
        </p:txBody>
      </p:sp>
      <p:sp>
        <p:nvSpPr>
          <p:cNvPr id="8" name="Segnaposto piè di pagina 7"/>
          <p:cNvSpPr>
            <a:spLocks noGrp="1"/>
          </p:cNvSpPr>
          <p:nvPr>
            <p:ph type="ftr" sz="quarter" idx="12"/>
          </p:nvPr>
        </p:nvSpPr>
        <p:spPr/>
        <p:txBody>
          <a:bodyPr rtlCol="0"/>
          <a:lstStyle/>
          <a:p>
            <a:endParaRPr lang="it-IT" dirty="0"/>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23D540-481C-4327-8508-508D5DEA1AEE}" type="datetimeFigureOut">
              <a:rPr lang="it-IT" smtClean="0"/>
              <a:pPr/>
              <a:t>04/03/2013</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A1B01825-380A-45C0-BDB5-2A4E6BA83F67}" type="slidenum">
              <a:rPr lang="it-IT" smtClean="0"/>
              <a:pPr/>
              <a:t>‹N›</a:t>
            </a:fld>
            <a:endParaRPr lang="it-IT" dirty="0"/>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F823D540-481C-4327-8508-508D5DEA1AEE}" type="datetimeFigureOut">
              <a:rPr lang="it-IT" smtClean="0"/>
              <a:pPr/>
              <a:t>04/03/2013</a:t>
            </a:fld>
            <a:endParaRPr lang="it-IT" dirty="0"/>
          </a:p>
        </p:txBody>
      </p:sp>
      <p:sp>
        <p:nvSpPr>
          <p:cNvPr id="22" name="Segnaposto numero diapositiva 21"/>
          <p:cNvSpPr>
            <a:spLocks noGrp="1"/>
          </p:cNvSpPr>
          <p:nvPr>
            <p:ph type="sldNum" sz="quarter" idx="15"/>
          </p:nvPr>
        </p:nvSpPr>
        <p:spPr/>
        <p:txBody>
          <a:bodyPr rtlCol="0"/>
          <a:lstStyle/>
          <a:p>
            <a:fld id="{A1B01825-380A-45C0-BDB5-2A4E6BA83F67}" type="slidenum">
              <a:rPr lang="it-IT" smtClean="0"/>
              <a:pPr/>
              <a:t>‹N›</a:t>
            </a:fld>
            <a:endParaRPr lang="it-IT" dirty="0"/>
          </a:p>
        </p:txBody>
      </p:sp>
      <p:sp>
        <p:nvSpPr>
          <p:cNvPr id="23" name="Segnaposto piè di pagina 22"/>
          <p:cNvSpPr>
            <a:spLocks noGrp="1"/>
          </p:cNvSpPr>
          <p:nvPr>
            <p:ph type="ftr" sz="quarter" idx="16"/>
          </p:nvPr>
        </p:nvSpPr>
        <p:spPr/>
        <p:txBody>
          <a:bodyPr rtlCol="0"/>
          <a:lstStyle/>
          <a:p>
            <a:endParaRPr lang="it-IT" dirty="0"/>
          </a:p>
        </p:txBody>
      </p:sp>
    </p:spTree>
  </p:cSld>
  <p:clrMapOvr>
    <a:overrideClrMapping bg1="lt1" tx1="dk1" bg2="lt2" tx2="dk2" accent1="accent1" accent2="accent2" accent3="accent3" accent4="accent4" accent5="accent5" accent6="accent6" hlink="hlink" folHlink="folHlink"/>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dirty="0"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F823D540-481C-4327-8508-508D5DEA1AEE}" type="datetimeFigureOut">
              <a:rPr lang="it-IT" smtClean="0"/>
              <a:pPr/>
              <a:t>04/03/2013</a:t>
            </a:fld>
            <a:endParaRPr lang="it-IT" dirty="0"/>
          </a:p>
        </p:txBody>
      </p:sp>
      <p:sp>
        <p:nvSpPr>
          <p:cNvPr id="18" name="Segnaposto numero diapositiva 17"/>
          <p:cNvSpPr>
            <a:spLocks noGrp="1"/>
          </p:cNvSpPr>
          <p:nvPr>
            <p:ph type="sldNum" sz="quarter" idx="11"/>
          </p:nvPr>
        </p:nvSpPr>
        <p:spPr/>
        <p:txBody>
          <a:bodyPr rtlCol="0"/>
          <a:lstStyle/>
          <a:p>
            <a:fld id="{A1B01825-380A-45C0-BDB5-2A4E6BA83F67}" type="slidenum">
              <a:rPr lang="it-IT" smtClean="0"/>
              <a:pPr/>
              <a:t>‹N›</a:t>
            </a:fld>
            <a:endParaRPr lang="it-IT" dirty="0"/>
          </a:p>
        </p:txBody>
      </p:sp>
      <p:sp>
        <p:nvSpPr>
          <p:cNvPr id="21" name="Segnaposto piè di pagina 20"/>
          <p:cNvSpPr>
            <a:spLocks noGrp="1"/>
          </p:cNvSpPr>
          <p:nvPr>
            <p:ph type="ftr" sz="quarter" idx="12"/>
          </p:nvPr>
        </p:nvSpPr>
        <p:spPr/>
        <p:txBody>
          <a:bodyPr rtlCol="0"/>
          <a:lstStyle/>
          <a:p>
            <a:endParaRPr lang="it-IT" dirty="0"/>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823D540-481C-4327-8508-508D5DEA1AEE}" type="datetimeFigureOut">
              <a:rPr lang="it-IT" smtClean="0"/>
              <a:pPr/>
              <a:t>04/03/2013</a:t>
            </a:fld>
            <a:endParaRPr lang="it-IT" dirty="0"/>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dirty="0"/>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1B01825-380A-45C0-BDB5-2A4E6BA83F67}"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randomBar dir="ver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00298" y="2786058"/>
            <a:ext cx="6172200" cy="1894362"/>
          </a:xfrm>
        </p:spPr>
        <p:txBody>
          <a:bodyPr>
            <a:normAutofit/>
          </a:bodyPr>
          <a:lstStyle/>
          <a:p>
            <a:pPr algn="ctr"/>
            <a:r>
              <a:rPr lang="it-IT" sz="5400" dirty="0" smtClean="0">
                <a:solidFill>
                  <a:schemeClr val="accent3">
                    <a:lumMod val="75000"/>
                  </a:schemeClr>
                </a:solidFill>
                <a:latin typeface="Broadway" pitchFamily="82" charset="0"/>
              </a:rPr>
              <a:t>Castrum minervae</a:t>
            </a:r>
            <a:endParaRPr lang="it-IT" sz="5400" dirty="0">
              <a:solidFill>
                <a:schemeClr val="accent3">
                  <a:lumMod val="75000"/>
                </a:schemeClr>
              </a:solidFill>
              <a:latin typeface="Broadway" pitchFamily="82" charset="0"/>
            </a:endParaRPr>
          </a:p>
        </p:txBody>
      </p:sp>
      <p:sp>
        <p:nvSpPr>
          <p:cNvPr id="3" name="Sottotitolo 2"/>
          <p:cNvSpPr>
            <a:spLocks noGrp="1"/>
          </p:cNvSpPr>
          <p:nvPr>
            <p:ph type="subTitle" idx="1"/>
          </p:nvPr>
        </p:nvSpPr>
        <p:spPr>
          <a:xfrm>
            <a:off x="6715140" y="2357430"/>
            <a:ext cx="2428860" cy="785794"/>
          </a:xfrm>
        </p:spPr>
        <p:txBody>
          <a:bodyPr>
            <a:normAutofit/>
          </a:bodyPr>
          <a:lstStyle/>
          <a:p>
            <a:r>
              <a:rPr lang="it-IT" dirty="0" smtClean="0">
                <a:solidFill>
                  <a:schemeClr val="accent3">
                    <a:lumMod val="75000"/>
                  </a:schemeClr>
                </a:solidFill>
                <a:latin typeface="Broadway" pitchFamily="82" charset="0"/>
              </a:rPr>
              <a:t> </a:t>
            </a:r>
            <a:endParaRPr lang="it-IT" dirty="0">
              <a:solidFill>
                <a:schemeClr val="accent3">
                  <a:lumMod val="75000"/>
                </a:schemeClr>
              </a:solidFill>
              <a:latin typeface="Broadway" pitchFamily="82" charset="0"/>
            </a:endParaRPr>
          </a:p>
        </p:txBody>
      </p:sp>
      <p:pic>
        <p:nvPicPr>
          <p:cNvPr id="4" name="Immagine 3" descr="la-zinzulusa.jpg"/>
          <p:cNvPicPr>
            <a:picLocks noChangeAspect="1"/>
          </p:cNvPicPr>
          <p:nvPr/>
        </p:nvPicPr>
        <p:blipFill>
          <a:blip r:embed="rId2"/>
          <a:stretch>
            <a:fillRect/>
          </a:stretch>
        </p:blipFill>
        <p:spPr>
          <a:xfrm>
            <a:off x="5643570" y="4572008"/>
            <a:ext cx="3500430" cy="2113064"/>
          </a:xfrm>
          <a:prstGeom prst="rect">
            <a:avLst/>
          </a:prstGeom>
        </p:spPr>
      </p:pic>
      <p:pic>
        <p:nvPicPr>
          <p:cNvPr id="5" name="Immagine 4" descr="290px-Prospetto_laterale_Concattedrale_di_Castro.jpg"/>
          <p:cNvPicPr>
            <a:picLocks noChangeAspect="1"/>
          </p:cNvPicPr>
          <p:nvPr/>
        </p:nvPicPr>
        <p:blipFill>
          <a:blip r:embed="rId3"/>
          <a:stretch>
            <a:fillRect/>
          </a:stretch>
        </p:blipFill>
        <p:spPr>
          <a:xfrm>
            <a:off x="1848147" y="0"/>
            <a:ext cx="3223917" cy="2357430"/>
          </a:xfrm>
          <a:prstGeom prst="rect">
            <a:avLst/>
          </a:prstGeom>
        </p:spPr>
      </p:pic>
      <p:pic>
        <p:nvPicPr>
          <p:cNvPr id="6" name="Immagine 5" descr="castro.jpg"/>
          <p:cNvPicPr>
            <a:picLocks noChangeAspect="1"/>
          </p:cNvPicPr>
          <p:nvPr/>
        </p:nvPicPr>
        <p:blipFill>
          <a:blip r:embed="rId4"/>
          <a:stretch>
            <a:fillRect/>
          </a:stretch>
        </p:blipFill>
        <p:spPr>
          <a:xfrm>
            <a:off x="7234863" y="2357430"/>
            <a:ext cx="1909137" cy="1928826"/>
          </a:xfrm>
          <a:prstGeom prst="rect">
            <a:avLst/>
          </a:prstGeom>
        </p:spPr>
      </p:pic>
      <p:pic>
        <p:nvPicPr>
          <p:cNvPr id="7" name="Immagine 6" descr="Castro02.jpg"/>
          <p:cNvPicPr>
            <a:picLocks noChangeAspect="1"/>
          </p:cNvPicPr>
          <p:nvPr/>
        </p:nvPicPr>
        <p:blipFill>
          <a:blip r:embed="rId5"/>
          <a:stretch>
            <a:fillRect/>
          </a:stretch>
        </p:blipFill>
        <p:spPr>
          <a:xfrm>
            <a:off x="5091782" y="0"/>
            <a:ext cx="4052217" cy="2214554"/>
          </a:xfrm>
          <a:prstGeom prst="rect">
            <a:avLst/>
          </a:prstGeom>
        </p:spPr>
      </p:pic>
      <p:pic>
        <p:nvPicPr>
          <p:cNvPr id="8" name="Immagine 7" descr="castro33.jpg"/>
          <p:cNvPicPr>
            <a:picLocks noChangeAspect="1"/>
          </p:cNvPicPr>
          <p:nvPr/>
        </p:nvPicPr>
        <p:blipFill>
          <a:blip r:embed="rId6"/>
          <a:stretch>
            <a:fillRect/>
          </a:stretch>
        </p:blipFill>
        <p:spPr>
          <a:xfrm>
            <a:off x="2071670" y="2500306"/>
            <a:ext cx="1916070" cy="1928826"/>
          </a:xfrm>
          <a:prstGeom prst="rect">
            <a:avLst/>
          </a:prstGeom>
        </p:spPr>
      </p:pic>
      <p:pic>
        <p:nvPicPr>
          <p:cNvPr id="9" name="Immagine 8" descr="castro-003.jpg"/>
          <p:cNvPicPr>
            <a:picLocks noChangeAspect="1"/>
          </p:cNvPicPr>
          <p:nvPr/>
        </p:nvPicPr>
        <p:blipFill>
          <a:blip r:embed="rId7"/>
          <a:stretch>
            <a:fillRect/>
          </a:stretch>
        </p:blipFill>
        <p:spPr>
          <a:xfrm>
            <a:off x="2428860" y="4720420"/>
            <a:ext cx="3143273" cy="2137580"/>
          </a:xfrm>
          <a:prstGeom prst="rect">
            <a:avLst/>
          </a:prstGeom>
        </p:spPr>
      </p:pic>
    </p:spTree>
  </p:cSld>
  <p:clrMapOvr>
    <a:masterClrMapping/>
  </p:clrMapOvr>
  <p:transition advTm="5984">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472" y="0"/>
            <a:ext cx="7467600" cy="357166"/>
          </a:xfrm>
        </p:spPr>
        <p:txBody>
          <a:bodyPr>
            <a:normAutofit fontScale="90000"/>
          </a:bodyPr>
          <a:lstStyle/>
          <a:p>
            <a:r>
              <a:rPr lang="it-IT" dirty="0" smtClean="0"/>
              <a:t> </a:t>
            </a:r>
            <a:endParaRPr lang="it-IT" dirty="0"/>
          </a:p>
        </p:txBody>
      </p:sp>
      <p:sp>
        <p:nvSpPr>
          <p:cNvPr id="3" name="Segnaposto contenuto 2"/>
          <p:cNvSpPr>
            <a:spLocks noGrp="1"/>
          </p:cNvSpPr>
          <p:nvPr>
            <p:ph sz="quarter" idx="1"/>
          </p:nvPr>
        </p:nvSpPr>
        <p:spPr>
          <a:xfrm>
            <a:off x="642910" y="142852"/>
            <a:ext cx="7467600" cy="5973910"/>
          </a:xfrm>
        </p:spPr>
        <p:txBody>
          <a:bodyPr>
            <a:normAutofit/>
          </a:bodyPr>
          <a:lstStyle/>
          <a:p>
            <a:pPr>
              <a:buNone/>
            </a:pPr>
            <a:r>
              <a:rPr lang="it-IT" dirty="0" smtClean="0"/>
              <a:t>    </a:t>
            </a:r>
            <a:r>
              <a:rPr lang="it-IT" sz="1700" dirty="0" smtClean="0">
                <a:latin typeface="Comic Sans MS" pitchFamily="66" charset="0"/>
              </a:rPr>
              <a:t>Sin dall'antichità </a:t>
            </a:r>
            <a:r>
              <a:rPr lang="it-IT" sz="1700" b="1" dirty="0" smtClean="0">
                <a:latin typeface="Comic Sans MS" pitchFamily="66" charset="0"/>
              </a:rPr>
              <a:t>Castro</a:t>
            </a:r>
            <a:r>
              <a:rPr lang="it-IT" sz="1700" dirty="0" smtClean="0">
                <a:latin typeface="Comic Sans MS" pitchFamily="66" charset="0"/>
              </a:rPr>
              <a:t> era considerata oltre che </a:t>
            </a:r>
            <a:r>
              <a:rPr lang="it-IT" sz="1700" dirty="0" smtClean="0">
                <a:latin typeface="Comic Sans MS" pitchFamily="66" charset="0"/>
              </a:rPr>
              <a:t>un</a:t>
            </a:r>
            <a:r>
              <a:rPr lang="it-IT" sz="1700" dirty="0" smtClean="0">
                <a:latin typeface="Comic Sans MS" pitchFamily="66" charset="0"/>
              </a:rPr>
              <a:t> </a:t>
            </a:r>
            <a:r>
              <a:rPr lang="it-IT" sz="1700" dirty="0" smtClean="0">
                <a:latin typeface="Comic Sans MS" pitchFamily="66" charset="0"/>
              </a:rPr>
              <a:t>importante centro commerciale, anche </a:t>
            </a:r>
            <a:r>
              <a:rPr lang="it-IT" sz="1700" dirty="0" smtClean="0">
                <a:latin typeface="Comic Sans MS" pitchFamily="66" charset="0"/>
              </a:rPr>
              <a:t>un </a:t>
            </a:r>
            <a:r>
              <a:rPr lang="it-IT" sz="1700" dirty="0" smtClean="0">
                <a:latin typeface="Comic Sans MS" pitchFamily="66" charset="0"/>
              </a:rPr>
              <a:t>centro </a:t>
            </a:r>
            <a:r>
              <a:rPr lang="it-IT" sz="1700" dirty="0" smtClean="0">
                <a:latin typeface="Comic Sans MS" pitchFamily="66" charset="0"/>
              </a:rPr>
              <a:t>militare, per via della imponente "Rocca", tanto che gli Arabi nelle loro carte nautiche indicavano Castro con il nome di "Al Gatara" (Il Castello). Oggi Castro è famosa soprattutto per la sua Marina, tanto che il paese è in pratica diviso tra l'antica Castro Alta e Castro Marina. </a:t>
            </a:r>
            <a:r>
              <a:rPr lang="it-IT" sz="1700" b="1" dirty="0" smtClean="0">
                <a:latin typeface="Comic Sans MS" pitchFamily="66" charset="0"/>
              </a:rPr>
              <a:t>Castro Marina</a:t>
            </a:r>
            <a:r>
              <a:rPr lang="it-IT" sz="1700" dirty="0" smtClean="0">
                <a:latin typeface="Comic Sans MS" pitchFamily="66" charset="0"/>
              </a:rPr>
              <a:t> è in una posizione panoramica tra le più belle di tutto l'Adriatico, il suo porticciolo accoglie, specie nel periodo estivo, numerose imbarcazioni provenienti da ogni angolo d'Europa. </a:t>
            </a:r>
            <a:r>
              <a:rPr lang="it-IT" sz="1700" b="1" dirty="0" smtClean="0">
                <a:latin typeface="Comic Sans MS" pitchFamily="66" charset="0"/>
              </a:rPr>
              <a:t>Castro Marina</a:t>
            </a:r>
            <a:r>
              <a:rPr lang="it-IT" sz="1700" dirty="0" smtClean="0">
                <a:latin typeface="Comic Sans MS" pitchFamily="66" charset="0"/>
              </a:rPr>
              <a:t> è famosa oltre che per la sua bellezza e per l'accoglienza delle strutture turistiche, anche per via della Grotta Zinzulusa (a nord di Castro Marina), per l'interesse che questa suscita negli speleologi e studiosi di fauna marina. </a:t>
            </a:r>
            <a:r>
              <a:rPr lang="it-IT" dirty="0" smtClean="0">
                <a:latin typeface="Comic Sans MS" pitchFamily="66" charset="0"/>
              </a:rPr>
              <a:t/>
            </a:r>
            <a:br>
              <a:rPr lang="it-IT" dirty="0" smtClean="0">
                <a:latin typeface="Comic Sans MS" pitchFamily="66" charset="0"/>
              </a:rPr>
            </a:br>
            <a:endParaRPr lang="it-IT" dirty="0">
              <a:latin typeface="Comic Sans MS" pitchFamily="66" charset="0"/>
            </a:endParaRPr>
          </a:p>
        </p:txBody>
      </p:sp>
      <p:pic>
        <p:nvPicPr>
          <p:cNvPr id="4" name="Immagine 3" descr="Castro_Marina.jpg"/>
          <p:cNvPicPr>
            <a:picLocks noChangeAspect="1"/>
          </p:cNvPicPr>
          <p:nvPr/>
        </p:nvPicPr>
        <p:blipFill>
          <a:blip r:embed="rId2"/>
          <a:stretch>
            <a:fillRect/>
          </a:stretch>
        </p:blipFill>
        <p:spPr>
          <a:xfrm>
            <a:off x="2143108" y="3786191"/>
            <a:ext cx="4143404" cy="2428892"/>
          </a:xfrm>
          <a:prstGeom prst="rect">
            <a:avLst/>
          </a:prstGeom>
          <a:ln>
            <a:noFill/>
          </a:ln>
          <a:effectLst>
            <a:outerShdw blurRad="292100" dist="139700" dir="2700000" algn="tl" rotWithShape="0">
              <a:srgbClr val="333333">
                <a:alpha val="65000"/>
              </a:srgbClr>
            </a:outerShdw>
            <a:reflection blurRad="6350" stA="52000" endA="300" endPos="35000" dir="5400000" sy="-100000" algn="bl" rotWithShape="0"/>
          </a:effectLst>
        </p:spPr>
      </p:pic>
    </p:spTree>
  </p:cSld>
  <p:clrMapOvr>
    <a:masterClrMapping/>
  </p:clrMapOvr>
  <p:transition advTm="12078">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0"/>
            <a:ext cx="7543824" cy="642942"/>
          </a:xfrm>
        </p:spPr>
        <p:txBody>
          <a:bodyPr>
            <a:normAutofit/>
          </a:bodyPr>
          <a:lstStyle/>
          <a:p>
            <a:pPr algn="ctr"/>
            <a:r>
              <a:rPr lang="it-IT" dirty="0" smtClean="0">
                <a:solidFill>
                  <a:schemeClr val="accent3">
                    <a:lumMod val="75000"/>
                  </a:schemeClr>
                </a:solidFill>
                <a:latin typeface="Broadway" pitchFamily="82" charset="0"/>
              </a:rPr>
              <a:t>Castello di Castro</a:t>
            </a:r>
            <a:endParaRPr lang="it-IT" dirty="0">
              <a:solidFill>
                <a:schemeClr val="accent3">
                  <a:lumMod val="75000"/>
                </a:schemeClr>
              </a:solidFill>
              <a:latin typeface="Broadway" pitchFamily="82" charset="0"/>
            </a:endParaRPr>
          </a:p>
        </p:txBody>
      </p:sp>
      <p:sp>
        <p:nvSpPr>
          <p:cNvPr id="3" name="Segnaposto contenuto 2"/>
          <p:cNvSpPr>
            <a:spLocks noGrp="1"/>
          </p:cNvSpPr>
          <p:nvPr>
            <p:ph sz="quarter" idx="1"/>
          </p:nvPr>
        </p:nvSpPr>
        <p:spPr>
          <a:xfrm>
            <a:off x="428596" y="785794"/>
            <a:ext cx="7467600" cy="6259662"/>
          </a:xfrm>
        </p:spPr>
        <p:txBody>
          <a:bodyPr/>
          <a:lstStyle/>
          <a:p>
            <a:pPr>
              <a:buNone/>
            </a:pPr>
            <a:r>
              <a:rPr lang="it-IT" sz="1800" dirty="0" smtClean="0"/>
              <a:t>    </a:t>
            </a:r>
            <a:r>
              <a:rPr lang="it-IT" sz="1800" dirty="0" smtClean="0">
                <a:latin typeface="Comic Sans MS" pitchFamily="66" charset="0"/>
              </a:rPr>
              <a:t>Il Castello a Castro risale al secolo </a:t>
            </a:r>
            <a:r>
              <a:rPr lang="it-IT" sz="1800" dirty="0" smtClean="0">
                <a:latin typeface="Comic Sans MS" pitchFamily="66" charset="0"/>
              </a:rPr>
              <a:t>XIII ed è definito </a:t>
            </a:r>
            <a:r>
              <a:rPr lang="it-IT" sz="1800" dirty="0" smtClean="0">
                <a:latin typeface="Comic Sans MS" pitchFamily="66" charset="0"/>
              </a:rPr>
              <a:t>come fortezza di rilevanza strategica per la difesa del regno. La struttura, di età angioina, sorge sui resti di una precedente edificazione di età bizantina, che difendeva il borgo fortificato. Fu rafforzato in età romana. Nel 1480, l"anno della conquista di Otranto da parte dei Turchi, il castello, venne semidistrutto. La più alta e imponete torre dell’ intero sistema </a:t>
            </a:r>
            <a:r>
              <a:rPr lang="it-IT" sz="1800" dirty="0" smtClean="0">
                <a:latin typeface="Comic Sans MS" pitchFamily="66" charset="0"/>
              </a:rPr>
              <a:t>difensivo è </a:t>
            </a:r>
            <a:r>
              <a:rPr lang="it-IT" sz="1800" dirty="0" smtClean="0">
                <a:latin typeface="Comic Sans MS" pitchFamily="66" charset="0"/>
              </a:rPr>
              <a:t>la Torre Cavaliera, il risultato finale di una precedente torre di identica altezza. Si sviluppa su tre livelli occupati ognuno da tre vani con copertura a botte. La copertura solare è il punto panoramico e suggestivo del castello oltre che il punto più alto di Castro.</a:t>
            </a:r>
          </a:p>
          <a:p>
            <a:pPr>
              <a:buNone/>
            </a:pPr>
            <a:endParaRPr lang="it-IT" dirty="0" smtClean="0">
              <a:latin typeface="Comic Sans MS" pitchFamily="66" charset="0"/>
            </a:endParaRPr>
          </a:p>
          <a:p>
            <a:pPr>
              <a:buNone/>
            </a:pPr>
            <a:endParaRPr lang="it-IT" dirty="0"/>
          </a:p>
        </p:txBody>
      </p:sp>
      <p:pic>
        <p:nvPicPr>
          <p:cNvPr id="4" name="Immagine 3" descr="DSC_7896.jpg"/>
          <p:cNvPicPr>
            <a:picLocks noChangeAspect="1"/>
          </p:cNvPicPr>
          <p:nvPr/>
        </p:nvPicPr>
        <p:blipFill>
          <a:blip r:embed="rId2"/>
          <a:stretch>
            <a:fillRect/>
          </a:stretch>
        </p:blipFill>
        <p:spPr>
          <a:xfrm>
            <a:off x="1714480" y="4071942"/>
            <a:ext cx="5357850" cy="259236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advTm="12922">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7467600" cy="857232"/>
          </a:xfrm>
        </p:spPr>
        <p:txBody>
          <a:bodyPr>
            <a:normAutofit/>
          </a:bodyPr>
          <a:lstStyle/>
          <a:p>
            <a:pPr algn="ctr"/>
            <a:r>
              <a:rPr lang="it-IT" dirty="0" smtClean="0">
                <a:solidFill>
                  <a:schemeClr val="accent3">
                    <a:lumMod val="75000"/>
                  </a:schemeClr>
                </a:solidFill>
                <a:latin typeface="Broadway" pitchFamily="82" charset="0"/>
              </a:rPr>
              <a:t>Grotta Romanelli</a:t>
            </a:r>
            <a:endParaRPr lang="it-IT" dirty="0">
              <a:solidFill>
                <a:schemeClr val="accent3">
                  <a:lumMod val="75000"/>
                </a:schemeClr>
              </a:solidFill>
              <a:latin typeface="Broadway" pitchFamily="82" charset="0"/>
            </a:endParaRPr>
          </a:p>
        </p:txBody>
      </p:sp>
      <p:sp>
        <p:nvSpPr>
          <p:cNvPr id="3" name="Segnaposto contenuto 2"/>
          <p:cNvSpPr>
            <a:spLocks noGrp="1"/>
          </p:cNvSpPr>
          <p:nvPr>
            <p:ph sz="quarter" idx="1"/>
          </p:nvPr>
        </p:nvSpPr>
        <p:spPr>
          <a:xfrm>
            <a:off x="457200" y="1000108"/>
            <a:ext cx="7467600" cy="5473844"/>
          </a:xfrm>
          <a:solidFill>
            <a:schemeClr val="bg1"/>
          </a:solidFill>
          <a:ln>
            <a:solidFill>
              <a:schemeClr val="bg1"/>
            </a:solidFill>
          </a:ln>
        </p:spPr>
        <p:txBody>
          <a:bodyPr>
            <a:normAutofit lnSpcReduction="10000"/>
          </a:bodyPr>
          <a:lstStyle/>
          <a:p>
            <a:pPr>
              <a:buNone/>
            </a:pPr>
            <a:r>
              <a:rPr lang="it-IT" dirty="0" smtClean="0"/>
              <a:t>   </a:t>
            </a:r>
            <a:r>
              <a:rPr lang="it-IT" dirty="0" smtClean="0">
                <a:latin typeface="Comic Sans MS" pitchFamily="66" charset="0"/>
              </a:rPr>
              <a:t>Si tratta di una grotta </a:t>
            </a:r>
            <a:r>
              <a:rPr lang="it-IT" dirty="0" smtClean="0">
                <a:latin typeface="Comic Sans MS" pitchFamily="66" charset="0"/>
              </a:rPr>
              <a:t>costiera posta </a:t>
            </a:r>
            <a:r>
              <a:rPr lang="it-IT" dirty="0" smtClean="0">
                <a:latin typeface="Comic Sans MS" pitchFamily="66" charset="0"/>
              </a:rPr>
              <a:t>nelle vicinanze della grotta Zinzulusa. È stata la prima grotta italiana a restituire resti d'arte parietale risalenti al Paleolitico, motivi incisi su osso e pietre con temi zoomorfi o in misura minore antropomorfi.</a:t>
            </a:r>
            <a:r>
              <a:rPr lang="it-IT" dirty="0" smtClean="0"/>
              <a:t> </a:t>
            </a:r>
            <a:r>
              <a:rPr lang="it-IT" dirty="0" smtClean="0">
                <a:latin typeface="Comic Sans MS" pitchFamily="66" charset="0"/>
              </a:rPr>
              <a:t>La grotta si trova sulla costa orientale della penisola salentina precisamente in località detta Romanelli, nei pressi di Castro (Lecce). Fu scoperta e scavata nel 1900-05 dall'insegnante Paolo Emilio Stasi, con la consulenza dell'insigne paleontologo Ettore Regàlia, e nel 1914 dal naturalista Gian Alberto Blanc, che doveva effettuare uno scavo sistematico che risolvesse le controversie interpretative. La grotta è lunga m-35 e larga m-16. </a:t>
            </a:r>
            <a:endParaRPr lang="it-IT" dirty="0">
              <a:latin typeface="Comic Sans MS" pitchFamily="66" charset="0"/>
            </a:endParaRPr>
          </a:p>
        </p:txBody>
      </p:sp>
    </p:spTree>
  </p:cSld>
  <p:clrMapOvr>
    <a:masterClrMapping/>
  </p:clrMapOvr>
  <p:transition advTm="16938">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7467600" cy="642918"/>
          </a:xfrm>
        </p:spPr>
        <p:txBody>
          <a:bodyPr/>
          <a:lstStyle/>
          <a:p>
            <a:r>
              <a:rPr lang="it-IT" dirty="0" smtClean="0"/>
              <a:t> </a:t>
            </a:r>
            <a:endParaRPr lang="it-IT" dirty="0"/>
          </a:p>
        </p:txBody>
      </p:sp>
      <p:sp>
        <p:nvSpPr>
          <p:cNvPr id="3" name="Segnaposto contenuto 2"/>
          <p:cNvSpPr>
            <a:spLocks noGrp="1"/>
          </p:cNvSpPr>
          <p:nvPr>
            <p:ph sz="quarter" idx="1"/>
          </p:nvPr>
        </p:nvSpPr>
        <p:spPr>
          <a:xfrm>
            <a:off x="457200" y="357166"/>
            <a:ext cx="7467600" cy="6500834"/>
          </a:xfrm>
        </p:spPr>
        <p:txBody>
          <a:bodyPr>
            <a:normAutofit fontScale="77500" lnSpcReduction="20000"/>
          </a:bodyPr>
          <a:lstStyle/>
          <a:p>
            <a:pPr>
              <a:buNone/>
            </a:pPr>
            <a:r>
              <a:rPr lang="it-IT" dirty="0" smtClean="0"/>
              <a:t>    </a:t>
            </a:r>
            <a:r>
              <a:rPr lang="it-IT" sz="2800" dirty="0" smtClean="0">
                <a:latin typeface="Comic Sans MS" pitchFamily="66" charset="0"/>
              </a:rPr>
              <a:t>Questa cavità servì a più riprese come ricovero o abitazione per gruppi umani paleolitici, nell'arco di </a:t>
            </a:r>
          </a:p>
          <a:p>
            <a:pPr>
              <a:buNone/>
            </a:pPr>
            <a:r>
              <a:rPr lang="it-IT" sz="2800" dirty="0" smtClean="0">
                <a:latin typeface="Comic Sans MS" pitchFamily="66" charset="0"/>
              </a:rPr>
              <a:t>   centomila anni tra l'Ultimo Interglaciale (spiaggia marina fossile con rari manufatti musteriani) e la fine del Pleistocene (10.000- 9.000 a.C., Paleolitico superiore terminale). La litostratigrafia fondamentale pubblicata da Blanc (Archivio Antrop. Etnol. 58 (1928), 1929: 4167) è tuttora valida. Le ossa umane presenti a Napoli appartengono agli strati A-B definiti come terra bruna con pietrame e sabbia, con fauna fredda o steppica, e ripetute occupazioni epigravettiane (Paleolitico superiore) datati al C14 di circa 11.900 anni fa.</a:t>
            </a:r>
            <a:r>
              <a:rPr lang="it-IT" sz="2800" b="1" dirty="0" smtClean="0">
                <a:latin typeface="Comic Sans MS" pitchFamily="66" charset="0"/>
              </a:rPr>
              <a:t> Grotta Romanelli</a:t>
            </a:r>
            <a:r>
              <a:rPr lang="it-IT" sz="2800" dirty="0" smtClean="0">
                <a:latin typeface="Comic Sans MS" pitchFamily="66" charset="0"/>
              </a:rPr>
              <a:t> (fig.1) è molto importante nella storia degli studi </a:t>
            </a:r>
            <a:r>
              <a:rPr lang="it-IT" sz="2800" dirty="0" smtClean="0">
                <a:latin typeface="Comic Sans MS" pitchFamily="66" charset="0"/>
              </a:rPr>
              <a:t>preistorici, </a:t>
            </a:r>
            <a:r>
              <a:rPr lang="it-IT" sz="2800" dirty="0" smtClean="0">
                <a:latin typeface="Comic Sans MS" pitchFamily="66" charset="0"/>
              </a:rPr>
              <a:t>perchè con la sua scoperta fu in modo definitivo accertata la presenza del Paleolitico superiore in Italia a lungo negata dagli studiosi. Nelle "terre rosse" di Grotta Romanelli furono rinvenuti strumenti di pietra (raschiatoi) attribuibili al Musteriano. Con il termine "Musteriano" si intende la cultura che nel Paleolitico medio (120.000 - 40.000 anni fa) si diffonde in tutta Europa.</a:t>
            </a:r>
            <a:endParaRPr lang="it-IT" sz="2800" dirty="0">
              <a:latin typeface="Comic Sans MS" pitchFamily="66" charset="0"/>
            </a:endParaRPr>
          </a:p>
        </p:txBody>
      </p:sp>
    </p:spTree>
  </p:cSld>
  <p:clrMapOvr>
    <a:masterClrMapping/>
  </p:clrMapOvr>
  <p:transition advTm="18422">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225404"/>
          </a:xfrm>
        </p:spPr>
        <p:txBody>
          <a:bodyPr>
            <a:normAutofit fontScale="90000"/>
          </a:bodyPr>
          <a:lstStyle/>
          <a:p>
            <a:r>
              <a:rPr lang="it-IT" dirty="0" smtClean="0"/>
              <a:t> </a:t>
            </a:r>
            <a:endParaRPr lang="it-IT" dirty="0"/>
          </a:p>
        </p:txBody>
      </p:sp>
      <p:sp>
        <p:nvSpPr>
          <p:cNvPr id="3" name="Segnaposto contenuto 2"/>
          <p:cNvSpPr>
            <a:spLocks noGrp="1"/>
          </p:cNvSpPr>
          <p:nvPr>
            <p:ph sz="quarter" idx="1"/>
          </p:nvPr>
        </p:nvSpPr>
        <p:spPr>
          <a:xfrm>
            <a:off x="457200" y="357166"/>
            <a:ext cx="3829048" cy="6500834"/>
          </a:xfrm>
        </p:spPr>
        <p:txBody>
          <a:bodyPr>
            <a:normAutofit fontScale="77500" lnSpcReduction="20000"/>
          </a:bodyPr>
          <a:lstStyle/>
          <a:p>
            <a:pPr>
              <a:buNone/>
            </a:pPr>
            <a:r>
              <a:rPr lang="it-IT" dirty="0" smtClean="0">
                <a:latin typeface="Comic Sans MS" pitchFamily="66" charset="0"/>
              </a:rPr>
              <a:t>    Autore ne è l'uomo di Neanderthal, che si estingue all'inizio del Paleolitico superiore (40.000-35.000 anni fa), lasciando il posto all'uomo anatomicamente moderno con il quale non ha avuto scambi genetici.</a:t>
            </a:r>
            <a:br>
              <a:rPr lang="it-IT" dirty="0" smtClean="0">
                <a:latin typeface="Comic Sans MS" pitchFamily="66" charset="0"/>
              </a:rPr>
            </a:br>
            <a:r>
              <a:rPr lang="it-IT" dirty="0" smtClean="0">
                <a:latin typeface="Comic Sans MS" pitchFamily="66" charset="0"/>
              </a:rPr>
              <a:t>Nelle "terre brune" furono rinvenuti strumenti litici, ossei e pietre incise attribuibili al "Romanelliano", che è un aspetto del Paleolitico superiore finale italiano (circa 10.000 anni fa). Oltre agli strumenti vennero alla luce tre </a:t>
            </a:r>
            <a:r>
              <a:rPr lang="it-IT" b="1" dirty="0" smtClean="0">
                <a:latin typeface="Comic Sans MS" pitchFamily="66" charset="0"/>
              </a:rPr>
              <a:t>scheletri umani</a:t>
            </a:r>
            <a:r>
              <a:rPr lang="it-IT" dirty="0" smtClean="0">
                <a:latin typeface="Comic Sans MS" pitchFamily="66" charset="0"/>
              </a:rPr>
              <a:t> insieme ad altre ossa sparse. Gli uomini delle "terre brune" erano uomini anatomicamente moderni che arrivarono in Europa verso i 35.000 anni fa dall'Africa, dove ebbero origine tra 100.000 e 200.000 anni fa. </a:t>
            </a:r>
            <a:r>
              <a:rPr lang="it-IT" dirty="0" smtClean="0"/>
              <a:t/>
            </a:r>
            <a:br>
              <a:rPr lang="it-IT" dirty="0" smtClean="0"/>
            </a:br>
            <a:endParaRPr lang="it-IT" dirty="0"/>
          </a:p>
        </p:txBody>
      </p:sp>
      <p:pic>
        <p:nvPicPr>
          <p:cNvPr id="4" name="Immagine 3" descr="teschio_romanelli.jpg"/>
          <p:cNvPicPr>
            <a:picLocks noChangeAspect="1"/>
          </p:cNvPicPr>
          <p:nvPr/>
        </p:nvPicPr>
        <p:blipFill>
          <a:blip r:embed="rId2"/>
          <a:stretch>
            <a:fillRect/>
          </a:stretch>
        </p:blipFill>
        <p:spPr>
          <a:xfrm>
            <a:off x="4643438" y="357166"/>
            <a:ext cx="3938781" cy="4286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advTm="18515">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82528"/>
          </a:xfrm>
        </p:spPr>
        <p:txBody>
          <a:bodyPr>
            <a:normAutofit fontScale="90000"/>
          </a:bodyPr>
          <a:lstStyle/>
          <a:p>
            <a:r>
              <a:rPr lang="it-IT" dirty="0" smtClean="0"/>
              <a:t> </a:t>
            </a:r>
            <a:endParaRPr lang="it-IT" dirty="0"/>
          </a:p>
        </p:txBody>
      </p:sp>
      <p:sp>
        <p:nvSpPr>
          <p:cNvPr id="3" name="Segnaposto contenuto 2"/>
          <p:cNvSpPr>
            <a:spLocks noGrp="1"/>
          </p:cNvSpPr>
          <p:nvPr>
            <p:ph sz="quarter" idx="1"/>
          </p:nvPr>
        </p:nvSpPr>
        <p:spPr>
          <a:xfrm>
            <a:off x="4500562" y="500042"/>
            <a:ext cx="4357718" cy="5902472"/>
          </a:xfrm>
        </p:spPr>
        <p:txBody>
          <a:bodyPr>
            <a:normAutofit fontScale="92500" lnSpcReduction="20000"/>
          </a:bodyPr>
          <a:lstStyle/>
          <a:p>
            <a:pPr>
              <a:buNone/>
            </a:pPr>
            <a:r>
              <a:rPr lang="it-IT" dirty="0" smtClean="0"/>
              <a:t>    </a:t>
            </a:r>
            <a:r>
              <a:rPr lang="it-IT" dirty="0" smtClean="0">
                <a:latin typeface="Comic Sans MS" pitchFamily="66" charset="0"/>
              </a:rPr>
              <a:t>Grotta Romanelli ha restituito pietre incise con una grande varietà di motivi, cronologicamente parallele all'industria romanelliana. </a:t>
            </a:r>
            <a:br>
              <a:rPr lang="it-IT" dirty="0" smtClean="0">
                <a:latin typeface="Comic Sans MS" pitchFamily="66" charset="0"/>
              </a:rPr>
            </a:br>
            <a:r>
              <a:rPr lang="it-IT" dirty="0" smtClean="0">
                <a:latin typeface="Comic Sans MS" pitchFamily="66" charset="0"/>
              </a:rPr>
              <a:t>Si tratta in gran parte di composizioni lineari e geometriche, tra le quali compaiono i cosiddetti nastriformi con l'estremità a ciuffo o ad occhiello. Più scarsi i soggetti animali, spesso con il corpo campito da linee. Un'unica pietra è dipinta con file sovrapposte di segni a forma di pettine. Sulle sue pareti, inoltre, è stata rinvenuta la figura di un bovide con altre figure fusiformi o ovali e fasci di linee verticali e oblique</a:t>
            </a:r>
            <a:r>
              <a:rPr lang="it-IT" dirty="0" smtClean="0"/>
              <a:t>.</a:t>
            </a:r>
            <a:endParaRPr lang="it-IT" dirty="0"/>
          </a:p>
        </p:txBody>
      </p:sp>
      <p:pic>
        <p:nvPicPr>
          <p:cNvPr id="4" name="Immagine 3" descr="67-Castro,grotta%20Romanelli,26%20agosto%201988.jpg"/>
          <p:cNvPicPr>
            <a:picLocks noChangeAspect="1"/>
          </p:cNvPicPr>
          <p:nvPr/>
        </p:nvPicPr>
        <p:blipFill>
          <a:blip r:embed="rId2"/>
          <a:stretch>
            <a:fillRect/>
          </a:stretch>
        </p:blipFill>
        <p:spPr>
          <a:xfrm>
            <a:off x="214282" y="1000108"/>
            <a:ext cx="4452451" cy="3357586"/>
          </a:xfrm>
          <a:prstGeom prst="rect">
            <a:avLst/>
          </a:prstGeom>
          <a:effectLst>
            <a:reflection blurRad="6350" stA="52000" endA="300" endPos="35000" dir="5400000" sy="-100000" algn="bl" rotWithShape="0"/>
          </a:effectLst>
        </p:spPr>
      </p:pic>
    </p:spTree>
  </p:cSld>
  <p:clrMapOvr>
    <a:masterClrMapping/>
  </p:clrMapOvr>
  <p:transition advTm="18375">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472" y="0"/>
            <a:ext cx="7467600" cy="3000372"/>
          </a:xfrm>
        </p:spPr>
        <p:txBody>
          <a:bodyPr>
            <a:normAutofit/>
          </a:bodyPr>
          <a:lstStyle/>
          <a:p>
            <a:pPr algn="ctr"/>
            <a:r>
              <a:rPr lang="it-IT" sz="4000" dirty="0" smtClean="0">
                <a:solidFill>
                  <a:schemeClr val="accent3">
                    <a:lumMod val="75000"/>
                  </a:schemeClr>
                </a:solidFill>
                <a:latin typeface="Broadway" pitchFamily="82" charset="0"/>
              </a:rPr>
              <a:t>Antonella Monaco</a:t>
            </a:r>
            <a:br>
              <a:rPr lang="it-IT" sz="4000" dirty="0" smtClean="0">
                <a:solidFill>
                  <a:schemeClr val="accent3">
                    <a:lumMod val="75000"/>
                  </a:schemeClr>
                </a:solidFill>
                <a:latin typeface="Broadway" pitchFamily="82" charset="0"/>
              </a:rPr>
            </a:br>
            <a:r>
              <a:rPr lang="it-IT" sz="4000" dirty="0" smtClean="0">
                <a:solidFill>
                  <a:schemeClr val="accent3">
                    <a:lumMod val="75000"/>
                  </a:schemeClr>
                </a:solidFill>
                <a:latin typeface="Broadway" pitchFamily="82" charset="0"/>
              </a:rPr>
              <a:t>e </a:t>
            </a:r>
            <a:br>
              <a:rPr lang="it-IT" sz="4000" dirty="0" smtClean="0">
                <a:solidFill>
                  <a:schemeClr val="accent3">
                    <a:lumMod val="75000"/>
                  </a:schemeClr>
                </a:solidFill>
                <a:latin typeface="Broadway" pitchFamily="82" charset="0"/>
              </a:rPr>
            </a:br>
            <a:r>
              <a:rPr lang="it-IT" sz="4000" dirty="0" smtClean="0">
                <a:solidFill>
                  <a:schemeClr val="accent3">
                    <a:lumMod val="75000"/>
                  </a:schemeClr>
                </a:solidFill>
                <a:latin typeface="Broadway" pitchFamily="82" charset="0"/>
              </a:rPr>
              <a:t>Tiziana </a:t>
            </a:r>
            <a:r>
              <a:rPr lang="it-IT" sz="4000" dirty="0" err="1" smtClean="0">
                <a:solidFill>
                  <a:schemeClr val="accent3">
                    <a:lumMod val="75000"/>
                  </a:schemeClr>
                </a:solidFill>
                <a:latin typeface="Broadway" pitchFamily="82" charset="0"/>
              </a:rPr>
              <a:t>Leuzzi</a:t>
            </a:r>
            <a:r>
              <a:rPr lang="it-IT" dirty="0" smtClean="0">
                <a:solidFill>
                  <a:schemeClr val="accent3">
                    <a:lumMod val="75000"/>
                  </a:schemeClr>
                </a:solidFill>
                <a:latin typeface="Broadway" pitchFamily="82" charset="0"/>
              </a:rPr>
              <a:t/>
            </a:r>
            <a:br>
              <a:rPr lang="it-IT" dirty="0" smtClean="0">
                <a:solidFill>
                  <a:schemeClr val="accent3">
                    <a:lumMod val="75000"/>
                  </a:schemeClr>
                </a:solidFill>
                <a:latin typeface="Broadway" pitchFamily="82" charset="0"/>
              </a:rPr>
            </a:br>
            <a:endParaRPr lang="it-IT" dirty="0"/>
          </a:p>
        </p:txBody>
      </p:sp>
      <p:sp>
        <p:nvSpPr>
          <p:cNvPr id="3" name="Segnaposto contenuto 2"/>
          <p:cNvSpPr>
            <a:spLocks noGrp="1"/>
          </p:cNvSpPr>
          <p:nvPr>
            <p:ph sz="quarter" idx="1"/>
          </p:nvPr>
        </p:nvSpPr>
        <p:spPr>
          <a:xfrm>
            <a:off x="571472" y="3571876"/>
            <a:ext cx="7467600" cy="4873752"/>
          </a:xfrm>
        </p:spPr>
        <p:txBody>
          <a:bodyPr>
            <a:normAutofit/>
          </a:bodyPr>
          <a:lstStyle/>
          <a:p>
            <a:pPr>
              <a:buNone/>
            </a:pPr>
            <a:r>
              <a:rPr lang="it-IT" sz="3200" dirty="0" smtClean="0">
                <a:solidFill>
                  <a:schemeClr val="accent3">
                    <a:lumMod val="75000"/>
                  </a:schemeClr>
                </a:solidFill>
                <a:latin typeface="Broadway" pitchFamily="82" charset="0"/>
              </a:rPr>
              <a:t>FONTI:</a:t>
            </a:r>
          </a:p>
          <a:p>
            <a:pPr>
              <a:buNone/>
            </a:pPr>
            <a:r>
              <a:rPr lang="it-IT" sz="3200" dirty="0" smtClean="0">
                <a:solidFill>
                  <a:schemeClr val="accent3">
                    <a:lumMod val="75000"/>
                  </a:schemeClr>
                </a:solidFill>
                <a:latin typeface="Broadway" pitchFamily="82" charset="0"/>
              </a:rPr>
              <a:t>www.wikipedia.it</a:t>
            </a:r>
          </a:p>
          <a:p>
            <a:pPr>
              <a:buNone/>
            </a:pPr>
            <a:r>
              <a:rPr lang="it-IT" sz="3200" dirty="0" smtClean="0">
                <a:solidFill>
                  <a:schemeClr val="accent3">
                    <a:lumMod val="75000"/>
                  </a:schemeClr>
                </a:solidFill>
                <a:latin typeface="Broadway" pitchFamily="82" charset="0"/>
              </a:rPr>
              <a:t>www.digilander.libero.it</a:t>
            </a:r>
            <a:endParaRPr lang="it-IT" sz="3200" dirty="0">
              <a:solidFill>
                <a:schemeClr val="accent3">
                  <a:lumMod val="75000"/>
                </a:schemeClr>
              </a:solidFill>
              <a:latin typeface="Broadway" pitchFamily="82" charset="0"/>
            </a:endParaRPr>
          </a:p>
        </p:txBody>
      </p:sp>
    </p:spTree>
  </p:cSld>
  <p:clrMapOvr>
    <a:masterClrMapping/>
  </p:clrMapOvr>
  <p:transition advClick="0" advTm="7594">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119</TotalTime>
  <Words>668</Words>
  <Application>Microsoft Office PowerPoint</Application>
  <PresentationFormat>Presentazione su schermo (4:3)</PresentationFormat>
  <Paragraphs>19</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Loggia</vt:lpstr>
      <vt:lpstr>Castrum minervae</vt:lpstr>
      <vt:lpstr> </vt:lpstr>
      <vt:lpstr>Castello di Castro</vt:lpstr>
      <vt:lpstr>Grotta Romanelli</vt:lpstr>
      <vt:lpstr> </vt:lpstr>
      <vt:lpstr> </vt:lpstr>
      <vt:lpstr> </vt:lpstr>
      <vt:lpstr>Antonella Monaco e  Tiziana Leuzzi </vt:lpstr>
    </vt:vector>
  </TitlesOfParts>
  <Company>oem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Castrum minervae</dc:title>
  <dc:creator>lorenzo</dc:creator>
  <cp:lastModifiedBy>PROF</cp:lastModifiedBy>
  <cp:revision>13</cp:revision>
  <dcterms:created xsi:type="dcterms:W3CDTF">2013-02-20T14:34:48Z</dcterms:created>
  <dcterms:modified xsi:type="dcterms:W3CDTF">2013-03-04T15:51:20Z</dcterms:modified>
</cp:coreProperties>
</file>