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custDataLst>
    <p:tags r:id="rId12"/>
  </p:custDataLst>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88" autoAdjust="0"/>
    <p:restoredTop sz="94660"/>
  </p:normalViewPr>
  <p:slideViewPr>
    <p:cSldViewPr>
      <p:cViewPr varScale="1">
        <p:scale>
          <a:sx n="90" d="100"/>
          <a:sy n="90" d="100"/>
        </p:scale>
        <p:origin x="73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58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3F2B37-6072-43D4-A648-5993E101984F}" type="datetimeFigureOut">
              <a:rPr lang="it-IT" smtClean="0"/>
              <a:pPr/>
              <a:t>11/03/2013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4153B6-46B1-4DC5-B416-D0ED146FE280}" type="slidenum">
              <a:rPr lang="it-IT" smtClean="0"/>
              <a:pPr/>
              <a:t>‹N›</a:t>
            </a:fld>
            <a:endParaRPr lang="it-IT"/>
          </a:p>
        </p:txBody>
      </p:sp>
    </p:spTree>
    <p:extLst>
      <p:ext uri="{BB962C8B-B14F-4D97-AF65-F5344CB8AC3E}">
        <p14:creationId xmlns:p14="http://schemas.microsoft.com/office/powerpoint/2010/main" val="20166048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CB4153B6-46B1-4DC5-B416-D0ED146FE280}" type="slidenum">
              <a:rPr lang="it-IT" smtClean="0"/>
              <a:pPr/>
              <a:t>2</a:t>
            </a:fld>
            <a:endParaRPr lang="it-IT"/>
          </a:p>
        </p:txBody>
      </p:sp>
    </p:spTree>
    <p:extLst>
      <p:ext uri="{BB962C8B-B14F-4D97-AF65-F5344CB8AC3E}">
        <p14:creationId xmlns:p14="http://schemas.microsoft.com/office/powerpoint/2010/main" val="27752685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C47F74B2-3B4D-4A70-B71B-523C4B747966}" type="datetimeFigureOut">
              <a:rPr lang="it-IT" smtClean="0"/>
              <a:pPr/>
              <a:t>11/03/2013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3823185-76AD-4F12-B9B6-FC75E0E068B9}"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47F74B2-3B4D-4A70-B71B-523C4B747966}" type="datetimeFigureOut">
              <a:rPr lang="it-IT" smtClean="0"/>
              <a:pPr/>
              <a:t>11/03/2013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3823185-76AD-4F12-B9B6-FC75E0E068B9}"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47F74B2-3B4D-4A70-B71B-523C4B747966}" type="datetimeFigureOut">
              <a:rPr lang="it-IT" smtClean="0"/>
              <a:pPr/>
              <a:t>11/03/2013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3823185-76AD-4F12-B9B6-FC75E0E068B9}"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47F74B2-3B4D-4A70-B71B-523C4B747966}" type="datetimeFigureOut">
              <a:rPr lang="it-IT" smtClean="0"/>
              <a:pPr/>
              <a:t>11/03/2013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3823185-76AD-4F12-B9B6-FC75E0E068B9}"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C47F74B2-3B4D-4A70-B71B-523C4B747966}" type="datetimeFigureOut">
              <a:rPr lang="it-IT" smtClean="0"/>
              <a:pPr/>
              <a:t>11/03/2013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3823185-76AD-4F12-B9B6-FC75E0E068B9}"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C47F74B2-3B4D-4A70-B71B-523C4B747966}" type="datetimeFigureOut">
              <a:rPr lang="it-IT" smtClean="0"/>
              <a:pPr/>
              <a:t>11/03/2013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3823185-76AD-4F12-B9B6-FC75E0E068B9}"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C47F74B2-3B4D-4A70-B71B-523C4B747966}" type="datetimeFigureOut">
              <a:rPr lang="it-IT" smtClean="0"/>
              <a:pPr/>
              <a:t>11/03/2013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63823185-76AD-4F12-B9B6-FC75E0E068B9}"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C47F74B2-3B4D-4A70-B71B-523C4B747966}" type="datetimeFigureOut">
              <a:rPr lang="it-IT" smtClean="0"/>
              <a:pPr/>
              <a:t>11/03/2013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63823185-76AD-4F12-B9B6-FC75E0E068B9}"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47F74B2-3B4D-4A70-B71B-523C4B747966}" type="datetimeFigureOut">
              <a:rPr lang="it-IT" smtClean="0"/>
              <a:pPr/>
              <a:t>11/03/2013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63823185-76AD-4F12-B9B6-FC75E0E068B9}"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C47F74B2-3B4D-4A70-B71B-523C4B747966}" type="datetimeFigureOut">
              <a:rPr lang="it-IT" smtClean="0"/>
              <a:pPr/>
              <a:t>11/03/2013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3823185-76AD-4F12-B9B6-FC75E0E068B9}"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C47F74B2-3B4D-4A70-B71B-523C4B747966}" type="datetimeFigureOut">
              <a:rPr lang="it-IT" smtClean="0"/>
              <a:pPr/>
              <a:t>11/03/2013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3823185-76AD-4F12-B9B6-FC75E0E068B9}"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7F74B2-3B4D-4A70-B71B-523C4B747966}" type="datetimeFigureOut">
              <a:rPr lang="it-IT" smtClean="0"/>
              <a:pPr/>
              <a:t>11/03/2013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823185-76AD-4F12-B9B6-FC75E0E068B9}"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hyperlink" Target="http://www.comune.mesagne.br.it/" TargetMode="External"/><Relationship Id="rId2" Type="http://schemas.openxmlformats.org/officeDocument/2006/relationships/hyperlink" Target="http://www.chiesamadredimesagne.it/" TargetMode="External"/><Relationship Id="rId1" Type="http://schemas.openxmlformats.org/officeDocument/2006/relationships/slideLayout" Target="../slideLayouts/slideLayout2.xml"/><Relationship Id="rId6" Type="http://schemas.openxmlformats.org/officeDocument/2006/relationships/hyperlink" Target="http://www.sapere.it/" TargetMode="External"/><Relationship Id="rId5" Type="http://schemas.openxmlformats.org/officeDocument/2006/relationships/hyperlink" Target="http://www.wikipedia.org/" TargetMode="External"/><Relationship Id="rId4" Type="http://schemas.openxmlformats.org/officeDocument/2006/relationships/hyperlink" Target="http://www.lalanternadelpopolo.i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14348" y="1357298"/>
            <a:ext cx="7772400" cy="1898653"/>
          </a:xfrm>
        </p:spPr>
        <p:txBody>
          <a:bodyPr>
            <a:normAutofit/>
          </a:bodyPr>
          <a:lstStyle/>
          <a:p>
            <a:r>
              <a:rPr lang="it-IT" sz="9600" b="1" dirty="0" smtClean="0">
                <a:solidFill>
                  <a:schemeClr val="bg2">
                    <a:lumMod val="25000"/>
                  </a:schemeClr>
                </a:solidFill>
                <a:latin typeface="Castellar" pitchFamily="18" charset="0"/>
              </a:rPr>
              <a:t>MESAGNE</a:t>
            </a:r>
            <a:endParaRPr lang="it-IT" sz="9600" b="1" dirty="0">
              <a:solidFill>
                <a:schemeClr val="bg2">
                  <a:lumMod val="25000"/>
                </a:schemeClr>
              </a:solidFill>
              <a:latin typeface="Castellar" pitchFamily="18" charset="0"/>
            </a:endParaRPr>
          </a:p>
        </p:txBody>
      </p:sp>
      <p:sp>
        <p:nvSpPr>
          <p:cNvPr id="3" name="Sottotitolo 2"/>
          <p:cNvSpPr>
            <a:spLocks noGrp="1"/>
          </p:cNvSpPr>
          <p:nvPr>
            <p:ph type="subTitle" idx="1"/>
          </p:nvPr>
        </p:nvSpPr>
        <p:spPr>
          <a:xfrm>
            <a:off x="1357290" y="3786190"/>
            <a:ext cx="6400800" cy="685808"/>
          </a:xfrm>
        </p:spPr>
        <p:txBody>
          <a:bodyPr>
            <a:normAutofit/>
          </a:bodyPr>
          <a:lstStyle/>
          <a:p>
            <a:r>
              <a:rPr lang="it-IT" sz="3600" b="1" dirty="0" smtClean="0">
                <a:solidFill>
                  <a:schemeClr val="bg2">
                    <a:lumMod val="50000"/>
                  </a:schemeClr>
                </a:solidFill>
                <a:latin typeface="Baskerville Old Face" pitchFamily="18" charset="0"/>
              </a:rPr>
              <a:t>Resti ed archeologia della città</a:t>
            </a:r>
            <a:endParaRPr lang="it-IT" sz="3600" b="1" dirty="0">
              <a:solidFill>
                <a:schemeClr val="bg2">
                  <a:lumMod val="50000"/>
                </a:schemeClr>
              </a:solidFill>
              <a:latin typeface="Baskerville Old Fac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00034" y="3929066"/>
            <a:ext cx="8229600" cy="2500322"/>
          </a:xfrm>
        </p:spPr>
        <p:txBody>
          <a:bodyPr/>
          <a:lstStyle/>
          <a:p>
            <a:endParaRPr lang="it-IT" dirty="0"/>
          </a:p>
        </p:txBody>
      </p:sp>
      <p:sp>
        <p:nvSpPr>
          <p:cNvPr id="3" name="Segnaposto contenuto 2"/>
          <p:cNvSpPr>
            <a:spLocks noGrp="1"/>
          </p:cNvSpPr>
          <p:nvPr>
            <p:ph idx="1"/>
          </p:nvPr>
        </p:nvSpPr>
        <p:spPr>
          <a:xfrm>
            <a:off x="357158" y="785794"/>
            <a:ext cx="8229600" cy="2786082"/>
          </a:xfrm>
        </p:spPr>
        <p:txBody>
          <a:bodyPr>
            <a:normAutofit fontScale="92500" lnSpcReduction="10000"/>
          </a:bodyPr>
          <a:lstStyle/>
          <a:p>
            <a:pPr algn="just"/>
            <a:r>
              <a:rPr lang="it-IT" sz="2400" dirty="0" smtClean="0">
                <a:latin typeface="Baskerville Old Face" pitchFamily="18" charset="0"/>
                <a:cs typeface="Andalus" pitchFamily="2" charset="-78"/>
              </a:rPr>
              <a:t>Il nome della città molto probabilmente fu originato dalla sua posizione favorevole: al tempo dei Greci era </a:t>
            </a:r>
            <a:r>
              <a:rPr lang="it-IT" sz="2400" dirty="0" err="1" smtClean="0">
                <a:latin typeface="Baskerville Old Face" pitchFamily="18" charset="0"/>
                <a:cs typeface="Andalus" pitchFamily="2" charset="-78"/>
              </a:rPr>
              <a:t>Mesania</a:t>
            </a:r>
            <a:r>
              <a:rPr lang="it-IT" sz="2400" dirty="0" smtClean="0">
                <a:latin typeface="Baskerville Old Face" pitchFamily="18" charset="0"/>
                <a:cs typeface="Andalus" pitchFamily="2" charset="-78"/>
              </a:rPr>
              <a:t>, nel </a:t>
            </a:r>
            <a:r>
              <a:rPr lang="it-IT" sz="2400" dirty="0" smtClean="0">
                <a:latin typeface="Baskerville Old Face" pitchFamily="18" charset="0"/>
                <a:cs typeface="Andalus" pitchFamily="2" charset="-78"/>
              </a:rPr>
              <a:t>periodo Romano invece Mediana,ma nel 500 prese definitivamente il nome di Mesagne.</a:t>
            </a:r>
          </a:p>
          <a:p>
            <a:pPr algn="just"/>
            <a:r>
              <a:rPr lang="it-IT" sz="2400" dirty="0" smtClean="0">
                <a:latin typeface="Baskerville Old Face" pitchFamily="18" charset="0"/>
                <a:cs typeface="Andalus" pitchFamily="2" charset="-78"/>
              </a:rPr>
              <a:t> La città di Mesagne tra il </a:t>
            </a:r>
            <a:r>
              <a:rPr lang="it-IT" sz="2400" dirty="0" err="1" smtClean="0">
                <a:latin typeface="Baskerville Old Face" pitchFamily="18" charset="0"/>
                <a:cs typeface="Andalus" pitchFamily="2" charset="-78"/>
              </a:rPr>
              <a:t>VI</a:t>
            </a:r>
            <a:r>
              <a:rPr lang="it-IT" sz="2400" dirty="0" smtClean="0">
                <a:latin typeface="Baskerville Old Face" pitchFamily="18" charset="0"/>
                <a:cs typeface="Andalus" pitchFamily="2" charset="-78"/>
              </a:rPr>
              <a:t> e il III sec. </a:t>
            </a:r>
            <a:r>
              <a:rPr lang="it-IT" sz="2400" dirty="0" err="1" smtClean="0">
                <a:latin typeface="Baskerville Old Face" pitchFamily="18" charset="0"/>
                <a:cs typeface="Andalus" pitchFamily="2" charset="-78"/>
              </a:rPr>
              <a:t>a.C</a:t>
            </a:r>
            <a:r>
              <a:rPr lang="it-IT" sz="2400" dirty="0" smtClean="0">
                <a:latin typeface="Baskerville Old Face" pitchFamily="18" charset="0"/>
                <a:cs typeface="Andalus" pitchFamily="2" charset="-78"/>
              </a:rPr>
              <a:t>  ha avuto una posizione strategica,trovandosi  tra la città-Stato di </a:t>
            </a:r>
            <a:r>
              <a:rPr lang="it-IT" sz="2400" dirty="0" err="1" smtClean="0">
                <a:latin typeface="Baskerville Old Face" pitchFamily="18" charset="0"/>
                <a:cs typeface="Andalus" pitchFamily="2" charset="-78"/>
              </a:rPr>
              <a:t>Oria</a:t>
            </a:r>
            <a:r>
              <a:rPr lang="it-IT" sz="2400" dirty="0" smtClean="0">
                <a:latin typeface="Baskerville Old Face" pitchFamily="18" charset="0"/>
                <a:cs typeface="Andalus" pitchFamily="2" charset="-78"/>
              </a:rPr>
              <a:t> e il porto di Brindisi.</a:t>
            </a:r>
          </a:p>
          <a:p>
            <a:pPr algn="just"/>
            <a:r>
              <a:rPr lang="it-IT" sz="2400" dirty="0" smtClean="0">
                <a:latin typeface="Baskerville Old Face" pitchFamily="18" charset="0"/>
                <a:cs typeface="Andalus" pitchFamily="2" charset="-78"/>
              </a:rPr>
              <a:t>Durante il periodo Romano,sul tracciato della strada </a:t>
            </a:r>
            <a:r>
              <a:rPr lang="it-IT" sz="2400" dirty="0" err="1" smtClean="0">
                <a:latin typeface="Baskerville Old Face" pitchFamily="18" charset="0"/>
                <a:cs typeface="Andalus" pitchFamily="2" charset="-78"/>
              </a:rPr>
              <a:t>messapica</a:t>
            </a:r>
            <a:r>
              <a:rPr lang="it-IT" sz="2400" dirty="0" smtClean="0">
                <a:latin typeface="Baskerville Old Face" pitchFamily="18" charset="0"/>
                <a:cs typeface="Andalus" pitchFamily="2" charset="-78"/>
              </a:rPr>
              <a:t>, venne costruita la Via Appia.</a:t>
            </a:r>
          </a:p>
          <a:p>
            <a:pPr algn="just">
              <a:buNone/>
            </a:pPr>
            <a:endParaRPr lang="it-IT" sz="2400" dirty="0"/>
          </a:p>
        </p:txBody>
      </p:sp>
      <p:pic>
        <p:nvPicPr>
          <p:cNvPr id="1026" name="Picture 2" descr="C:\Documents and Settings\alunno\Documenti\pon italiano g.c\ViaAppiaPercorso (1).jpg"/>
          <p:cNvPicPr>
            <a:picLocks noChangeAspect="1" noChangeArrowheads="1"/>
          </p:cNvPicPr>
          <p:nvPr/>
        </p:nvPicPr>
        <p:blipFill>
          <a:blip r:embed="rId3"/>
          <a:srcRect/>
          <a:stretch>
            <a:fillRect/>
          </a:stretch>
        </p:blipFill>
        <p:spPr bwMode="auto">
          <a:xfrm>
            <a:off x="357158" y="3714752"/>
            <a:ext cx="8429684" cy="2857520"/>
          </a:xfrm>
          <a:prstGeom prst="rect">
            <a:avLst/>
          </a:prstGeom>
          <a:noFill/>
        </p:spPr>
      </p:pic>
      <p:sp>
        <p:nvSpPr>
          <p:cNvPr id="7" name="CasellaDiTesto 6"/>
          <p:cNvSpPr txBox="1"/>
          <p:nvPr/>
        </p:nvSpPr>
        <p:spPr>
          <a:xfrm>
            <a:off x="2000232" y="285728"/>
            <a:ext cx="5143536" cy="369332"/>
          </a:xfrm>
          <a:prstGeom prst="rect">
            <a:avLst/>
          </a:prstGeom>
          <a:noFill/>
        </p:spPr>
        <p:txBody>
          <a:bodyPr wrap="square" rtlCol="0">
            <a:spAutoFit/>
          </a:bodyPr>
          <a:lstStyle/>
          <a:p>
            <a:pPr algn="ctr"/>
            <a:r>
              <a:rPr lang="it-IT" b="1" dirty="0" smtClean="0">
                <a:latin typeface="Baskerville Old Face" pitchFamily="18" charset="0"/>
              </a:rPr>
              <a:t>LE ORIGINI DELLA CITTA’</a:t>
            </a:r>
            <a:endParaRPr lang="it-IT" b="1" dirty="0">
              <a:latin typeface="Baskerville Old Face"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714356"/>
            <a:ext cx="8229600" cy="1797040"/>
          </a:xfrm>
        </p:spPr>
        <p:txBody>
          <a:bodyPr>
            <a:normAutofit/>
          </a:bodyPr>
          <a:lstStyle/>
          <a:p>
            <a:pPr algn="just"/>
            <a:r>
              <a:rPr lang="it-IT" sz="1800" dirty="0" smtClean="0">
                <a:latin typeface="Baskerville Old Face" pitchFamily="18" charset="0"/>
              </a:rPr>
              <a:t>A circa 5 Km dalla città si trova l’area archeologica che è identificata come la città di </a:t>
            </a:r>
            <a:r>
              <a:rPr lang="it-IT" sz="1800" i="1" dirty="0" err="1" smtClean="0">
                <a:latin typeface="Baskerville Old Face" pitchFamily="18" charset="0"/>
              </a:rPr>
              <a:t>Scamnum</a:t>
            </a:r>
            <a:r>
              <a:rPr lang="it-IT" sz="1800" i="1" dirty="0" smtClean="0">
                <a:latin typeface="Baskerville Old Face" pitchFamily="18" charset="0"/>
              </a:rPr>
              <a:t>, </a:t>
            </a:r>
            <a:r>
              <a:rPr lang="it-IT" sz="1800" dirty="0" smtClean="0">
                <a:latin typeface="Baskerville Old Face" pitchFamily="18" charset="0"/>
              </a:rPr>
              <a:t>che  </a:t>
            </a:r>
            <a:r>
              <a:rPr lang="it-IT" sz="1800" dirty="0" smtClean="0">
                <a:latin typeface="Baskerville Old Face" pitchFamily="18" charset="0"/>
              </a:rPr>
              <a:t>viene indicata </a:t>
            </a:r>
            <a:r>
              <a:rPr lang="it-IT" sz="1800" dirty="0">
                <a:latin typeface="Baskerville Old Face" pitchFamily="18" charset="0"/>
              </a:rPr>
              <a:t>nella "Tabula </a:t>
            </a:r>
            <a:r>
              <a:rPr lang="it-IT" sz="1800" dirty="0" err="1">
                <a:latin typeface="Baskerville Old Face" pitchFamily="18" charset="0"/>
              </a:rPr>
              <a:t>Peutingeriana</a:t>
            </a:r>
            <a:r>
              <a:rPr lang="it-IT" sz="1800" dirty="0">
                <a:latin typeface="Baskerville Old Face" pitchFamily="18" charset="0"/>
              </a:rPr>
              <a:t>", carta stradale del IV sec. d. C., come ultima </a:t>
            </a:r>
            <a:r>
              <a:rPr lang="it-IT" sz="1800" i="1" dirty="0" err="1">
                <a:latin typeface="Baskerville Old Face" pitchFamily="18" charset="0"/>
              </a:rPr>
              <a:t>statio</a:t>
            </a:r>
            <a:r>
              <a:rPr lang="it-IT" sz="1800" dirty="0">
                <a:latin typeface="Baskerville Old Face" pitchFamily="18" charset="0"/>
              </a:rPr>
              <a:t> (posto per il cambio dei cavalli) prima di giungere alla </a:t>
            </a:r>
            <a:r>
              <a:rPr lang="it-IT" sz="1800" dirty="0" err="1">
                <a:latin typeface="Baskerville Old Face" pitchFamily="18" charset="0"/>
              </a:rPr>
              <a:t>Brundisium</a:t>
            </a:r>
            <a:r>
              <a:rPr lang="it-IT" sz="1800" dirty="0">
                <a:latin typeface="Baskerville Old Face" pitchFamily="18" charset="0"/>
              </a:rPr>
              <a:t> </a:t>
            </a:r>
            <a:r>
              <a:rPr lang="it-IT" sz="1800" dirty="0" smtClean="0">
                <a:latin typeface="Baskerville Old Face" pitchFamily="18" charset="0"/>
              </a:rPr>
              <a:t>romana.</a:t>
            </a:r>
            <a:br>
              <a:rPr lang="it-IT" sz="1800" dirty="0" smtClean="0">
                <a:latin typeface="Baskerville Old Face" pitchFamily="18" charset="0"/>
              </a:rPr>
            </a:br>
            <a:r>
              <a:rPr lang="it-IT" sz="1800" dirty="0" smtClean="0">
                <a:latin typeface="Baskerville Old Face" pitchFamily="18" charset="0"/>
              </a:rPr>
              <a:t>Della città di </a:t>
            </a:r>
            <a:r>
              <a:rPr lang="it-IT" sz="1800" i="1" dirty="0" err="1" smtClean="0">
                <a:latin typeface="Baskerville Old Face" pitchFamily="18" charset="0"/>
              </a:rPr>
              <a:t>Scamnum</a:t>
            </a:r>
            <a:r>
              <a:rPr lang="it-IT" sz="1800" i="1" dirty="0" smtClean="0">
                <a:latin typeface="Baskerville Old Face" pitchFamily="18" charset="0"/>
              </a:rPr>
              <a:t>  </a:t>
            </a:r>
            <a:r>
              <a:rPr lang="it-IT" sz="1800" dirty="0" smtClean="0">
                <a:latin typeface="Baskerville Old Face" pitchFamily="18" charset="0"/>
              </a:rPr>
              <a:t>sono stati ritrovate testimonianze di  una necropoli,risalente a circa l’ VIII sec. </a:t>
            </a:r>
            <a:r>
              <a:rPr lang="it-IT" sz="1800" dirty="0" err="1" smtClean="0">
                <a:latin typeface="Baskerville Old Face" pitchFamily="18" charset="0"/>
              </a:rPr>
              <a:t>a.C</a:t>
            </a:r>
            <a:r>
              <a:rPr lang="it-IT" sz="1800" dirty="0" smtClean="0">
                <a:latin typeface="Baskerville Old Face" pitchFamily="18" charset="0"/>
              </a:rPr>
              <a:t>  fino al </a:t>
            </a:r>
            <a:r>
              <a:rPr lang="it-IT" sz="1800" dirty="0" err="1" smtClean="0">
                <a:latin typeface="Baskerville Old Face" pitchFamily="18" charset="0"/>
              </a:rPr>
              <a:t>VI</a:t>
            </a:r>
            <a:r>
              <a:rPr lang="it-IT" sz="1800" dirty="0" smtClean="0">
                <a:latin typeface="Baskerville Old Face" pitchFamily="18" charset="0"/>
              </a:rPr>
              <a:t> sec.  </a:t>
            </a:r>
            <a:r>
              <a:rPr lang="it-IT" sz="1800" dirty="0" err="1" smtClean="0">
                <a:latin typeface="Baskerville Old Face" pitchFamily="18" charset="0"/>
              </a:rPr>
              <a:t>d.C</a:t>
            </a:r>
            <a:r>
              <a:rPr lang="it-IT" sz="1800" dirty="0" smtClean="0">
                <a:latin typeface="Baskerville Old Face" pitchFamily="18" charset="0"/>
              </a:rPr>
              <a:t> .</a:t>
            </a:r>
            <a:endParaRPr lang="it-IT" sz="1800" i="1" dirty="0">
              <a:latin typeface="Baskerville Old Face" pitchFamily="18" charset="0"/>
            </a:endParaRPr>
          </a:p>
        </p:txBody>
      </p:sp>
      <p:pic>
        <p:nvPicPr>
          <p:cNvPr id="5" name="Segnaposto contenuto 4" descr="-1225638083_.jpg"/>
          <p:cNvPicPr>
            <a:picLocks noGrp="1" noChangeAspect="1"/>
          </p:cNvPicPr>
          <p:nvPr>
            <p:ph sz="half" idx="1"/>
          </p:nvPr>
        </p:nvPicPr>
        <p:blipFill>
          <a:blip r:embed="rId2"/>
          <a:stretch>
            <a:fillRect/>
          </a:stretch>
        </p:blipFill>
        <p:spPr>
          <a:xfrm>
            <a:off x="500034" y="2643182"/>
            <a:ext cx="3357586" cy="2714644"/>
          </a:xfrm>
        </p:spPr>
      </p:pic>
      <p:pic>
        <p:nvPicPr>
          <p:cNvPr id="8" name="Segnaposto contenuto 7" descr="tabula_peutingeriana.gif"/>
          <p:cNvPicPr>
            <a:picLocks noGrp="1" noChangeAspect="1"/>
          </p:cNvPicPr>
          <p:nvPr>
            <p:ph sz="half" idx="2"/>
          </p:nvPr>
        </p:nvPicPr>
        <p:blipFill>
          <a:blip r:embed="rId3"/>
          <a:stretch>
            <a:fillRect/>
          </a:stretch>
        </p:blipFill>
        <p:spPr>
          <a:xfrm>
            <a:off x="3929058" y="2714620"/>
            <a:ext cx="5000660" cy="2857520"/>
          </a:xfrm>
        </p:spPr>
      </p:pic>
      <p:sp>
        <p:nvSpPr>
          <p:cNvPr id="9" name="CasellaDiTesto 8"/>
          <p:cNvSpPr txBox="1"/>
          <p:nvPr/>
        </p:nvSpPr>
        <p:spPr>
          <a:xfrm>
            <a:off x="500034" y="5429264"/>
            <a:ext cx="2857520" cy="307777"/>
          </a:xfrm>
          <a:prstGeom prst="rect">
            <a:avLst/>
          </a:prstGeom>
          <a:noFill/>
        </p:spPr>
        <p:txBody>
          <a:bodyPr wrap="square" rtlCol="0">
            <a:spAutoFit/>
          </a:bodyPr>
          <a:lstStyle/>
          <a:p>
            <a:r>
              <a:rPr lang="it-IT" sz="1400" b="1" dirty="0" smtClean="0"/>
              <a:t>Resti della città “</a:t>
            </a:r>
            <a:r>
              <a:rPr lang="it-IT" sz="1400" b="1" i="1" dirty="0" err="1" smtClean="0"/>
              <a:t>Scamnum</a:t>
            </a:r>
            <a:r>
              <a:rPr lang="it-IT" sz="1400" b="1" i="1" dirty="0" smtClean="0"/>
              <a:t>”</a:t>
            </a:r>
            <a:endParaRPr lang="it-IT" sz="1400" b="1" dirty="0"/>
          </a:p>
        </p:txBody>
      </p:sp>
      <p:sp>
        <p:nvSpPr>
          <p:cNvPr id="10" name="CasellaDiTesto 9"/>
          <p:cNvSpPr txBox="1"/>
          <p:nvPr/>
        </p:nvSpPr>
        <p:spPr>
          <a:xfrm>
            <a:off x="4000496" y="5643578"/>
            <a:ext cx="3000396" cy="584775"/>
          </a:xfrm>
          <a:prstGeom prst="rect">
            <a:avLst/>
          </a:prstGeom>
          <a:noFill/>
        </p:spPr>
        <p:txBody>
          <a:bodyPr wrap="square" rtlCol="0">
            <a:spAutoFit/>
          </a:bodyPr>
          <a:lstStyle/>
          <a:p>
            <a:r>
              <a:rPr lang="it-IT" sz="1600" b="1" dirty="0">
                <a:latin typeface="Baskerville Old Face" pitchFamily="18" charset="0"/>
              </a:rPr>
              <a:t>"Tabula </a:t>
            </a:r>
            <a:r>
              <a:rPr lang="it-IT" sz="1600" b="1" dirty="0" err="1">
                <a:latin typeface="Baskerville Old Face" pitchFamily="18" charset="0"/>
              </a:rPr>
              <a:t>Peutingeriana</a:t>
            </a:r>
            <a:r>
              <a:rPr lang="it-IT" sz="1600" b="1" dirty="0">
                <a:latin typeface="Baskerville Old Face" pitchFamily="18" charset="0"/>
              </a:rPr>
              <a:t>", </a:t>
            </a:r>
            <a:r>
              <a:rPr lang="it-IT" sz="1600" b="1" i="1" dirty="0" smtClean="0">
                <a:latin typeface="Baskerville Old Face" pitchFamily="18" charset="0"/>
              </a:rPr>
              <a:t>“</a:t>
            </a:r>
            <a:r>
              <a:rPr lang="it-IT" sz="1600" b="1" i="1" dirty="0" err="1" smtClean="0">
                <a:latin typeface="Baskerville Old Face" pitchFamily="18" charset="0"/>
              </a:rPr>
              <a:t>Scamnum</a:t>
            </a:r>
            <a:r>
              <a:rPr lang="it-IT" sz="1600" b="1" i="1" dirty="0" smtClean="0">
                <a:latin typeface="Baskerville Old Face" pitchFamily="18" charset="0"/>
              </a:rPr>
              <a:t>” </a:t>
            </a:r>
            <a:r>
              <a:rPr lang="it-IT" sz="1200" dirty="0" smtClean="0">
                <a:latin typeface="Baskerville Old Face" pitchFamily="18" charset="0"/>
              </a:rPr>
              <a:t>(evidenziata in rosso)</a:t>
            </a:r>
            <a:endParaRPr lang="it-IT" sz="1200" dirty="0"/>
          </a:p>
        </p:txBody>
      </p:sp>
      <p:sp>
        <p:nvSpPr>
          <p:cNvPr id="12" name="CasellaDiTesto 11"/>
          <p:cNvSpPr txBox="1"/>
          <p:nvPr/>
        </p:nvSpPr>
        <p:spPr>
          <a:xfrm>
            <a:off x="1571604" y="214290"/>
            <a:ext cx="5572164" cy="369332"/>
          </a:xfrm>
          <a:prstGeom prst="rect">
            <a:avLst/>
          </a:prstGeom>
          <a:noFill/>
        </p:spPr>
        <p:txBody>
          <a:bodyPr wrap="square" rtlCol="0">
            <a:spAutoFit/>
          </a:bodyPr>
          <a:lstStyle/>
          <a:p>
            <a:pPr algn="ctr"/>
            <a:r>
              <a:rPr lang="it-IT" b="1" i="1" dirty="0" smtClean="0">
                <a:latin typeface="Baskerville Old Face" pitchFamily="18" charset="0"/>
              </a:rPr>
              <a:t>SCAMNUM  una città antica</a:t>
            </a:r>
            <a:endParaRPr lang="it-IT" b="1" i="1" dirty="0">
              <a:latin typeface="Baskerville Old Face"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071538" y="785794"/>
            <a:ext cx="7215238" cy="2862322"/>
          </a:xfrm>
          <a:prstGeom prst="rect">
            <a:avLst/>
          </a:prstGeom>
          <a:noFill/>
        </p:spPr>
        <p:txBody>
          <a:bodyPr wrap="square" rtlCol="0">
            <a:spAutoFit/>
          </a:bodyPr>
          <a:lstStyle/>
          <a:p>
            <a:r>
              <a:rPr lang="it-IT" dirty="0" smtClean="0">
                <a:latin typeface="Baskerville Old Face" pitchFamily="18" charset="0"/>
              </a:rPr>
              <a:t>A sud di Mesagne  ci sono anche le rovine del Muro Maurizio</a:t>
            </a:r>
            <a:r>
              <a:rPr lang="it-IT" dirty="0" smtClean="0">
                <a:latin typeface="Baskerville Old Face" pitchFamily="18" charset="0"/>
              </a:rPr>
              <a:t>, inizialmente </a:t>
            </a:r>
            <a:r>
              <a:rPr lang="it-IT" dirty="0" smtClean="0">
                <a:latin typeface="Baskerville Old Face" pitchFamily="18" charset="0"/>
              </a:rPr>
              <a:t>villaggio preistorico</a:t>
            </a:r>
            <a:r>
              <a:rPr lang="it-IT" dirty="0" smtClean="0">
                <a:latin typeface="Baskerville Old Face" pitchFamily="18" charset="0"/>
              </a:rPr>
              <a:t>, in </a:t>
            </a:r>
            <a:r>
              <a:rPr lang="it-IT" dirty="0" smtClean="0">
                <a:latin typeface="Baskerville Old Face" pitchFamily="18" charset="0"/>
              </a:rPr>
              <a:t>seguito Messapico e Romano e infine un casale medievale e poi scomparso  alla fine del Medioevo.</a:t>
            </a:r>
          </a:p>
          <a:p>
            <a:r>
              <a:rPr lang="it-IT" dirty="0" smtClean="0">
                <a:latin typeface="Baskerville Old Face" pitchFamily="18" charset="0"/>
              </a:rPr>
              <a:t>Con la fine dell’Impero Romano d’Occidente (476 d. C) anche Mesagne passò sotto il dominio dei Bizantini che  la cinsero di mura. Dopo degli assalti da parte dei Barbari, Mesagne venne rasa al suolo quasi completamente, </a:t>
            </a:r>
            <a:r>
              <a:rPr lang="it-IT" dirty="0" err="1" smtClean="0">
                <a:latin typeface="Baskerville Old Face" pitchFamily="18" charset="0"/>
              </a:rPr>
              <a:t>pero’</a:t>
            </a:r>
            <a:r>
              <a:rPr lang="it-IT" dirty="0" smtClean="0">
                <a:latin typeface="Baskerville Old Face" pitchFamily="18" charset="0"/>
              </a:rPr>
              <a:t> dopo si riprese con i Normanni che costruirono un castello a pianta quadrangolare a cui poi vennero aggiunte due torrette edificate dagli Orsini del Balzo. Subì molte modifiche,la più importante dovuta al terremoto del 1743. Ora il castello è sede del “museo civico </a:t>
            </a:r>
            <a:r>
              <a:rPr lang="it-IT" dirty="0" err="1" smtClean="0">
                <a:latin typeface="Baskerville Old Face" pitchFamily="18" charset="0"/>
              </a:rPr>
              <a:t>Granafei</a:t>
            </a:r>
            <a:r>
              <a:rPr lang="it-IT" dirty="0" smtClean="0">
                <a:latin typeface="Baskerville Old Face" pitchFamily="18" charset="0"/>
              </a:rPr>
              <a:t>”.</a:t>
            </a:r>
            <a:endParaRPr lang="it-IT" dirty="0">
              <a:latin typeface="Baskerville Old Face" pitchFamily="18" charset="0"/>
            </a:endParaRPr>
          </a:p>
        </p:txBody>
      </p:sp>
      <p:pic>
        <p:nvPicPr>
          <p:cNvPr id="3" name="Immagine 2" descr="images (1).jpg"/>
          <p:cNvPicPr>
            <a:picLocks noChangeAspect="1"/>
          </p:cNvPicPr>
          <p:nvPr/>
        </p:nvPicPr>
        <p:blipFill>
          <a:blip r:embed="rId2"/>
          <a:stretch>
            <a:fillRect/>
          </a:stretch>
        </p:blipFill>
        <p:spPr>
          <a:xfrm>
            <a:off x="1571604" y="3929066"/>
            <a:ext cx="5929354" cy="2786082"/>
          </a:xfrm>
          <a:prstGeom prst="rect">
            <a:avLst/>
          </a:prstGeom>
        </p:spPr>
      </p:pic>
      <p:sp>
        <p:nvSpPr>
          <p:cNvPr id="4" name="CasellaDiTesto 3"/>
          <p:cNvSpPr txBox="1"/>
          <p:nvPr/>
        </p:nvSpPr>
        <p:spPr>
          <a:xfrm>
            <a:off x="7215206" y="3929066"/>
            <a:ext cx="1357290" cy="523220"/>
          </a:xfrm>
          <a:prstGeom prst="rect">
            <a:avLst/>
          </a:prstGeom>
          <a:solidFill>
            <a:schemeClr val="bg1"/>
          </a:solidFill>
          <a:ln>
            <a:solidFill>
              <a:schemeClr val="accent1">
                <a:lumMod val="50000"/>
              </a:schemeClr>
            </a:solidFill>
          </a:ln>
        </p:spPr>
        <p:txBody>
          <a:bodyPr wrap="square" rtlCol="0">
            <a:spAutoFit/>
          </a:bodyPr>
          <a:lstStyle/>
          <a:p>
            <a:r>
              <a:rPr lang="it-IT" sz="1400" dirty="0" smtClean="0">
                <a:solidFill>
                  <a:schemeClr val="accent2">
                    <a:lumMod val="50000"/>
                  </a:schemeClr>
                </a:solidFill>
              </a:rPr>
              <a:t>Castello di Mesagne</a:t>
            </a:r>
            <a:endParaRPr lang="it-IT" sz="1400" dirty="0">
              <a:solidFill>
                <a:schemeClr val="accent2">
                  <a:lumMod val="50000"/>
                </a:schemeClr>
              </a:solidFill>
            </a:endParaRPr>
          </a:p>
        </p:txBody>
      </p:sp>
      <p:sp>
        <p:nvSpPr>
          <p:cNvPr id="5" name="CasellaDiTesto 4"/>
          <p:cNvSpPr txBox="1"/>
          <p:nvPr/>
        </p:nvSpPr>
        <p:spPr>
          <a:xfrm>
            <a:off x="1571604" y="428604"/>
            <a:ext cx="5572164" cy="369332"/>
          </a:xfrm>
          <a:prstGeom prst="rect">
            <a:avLst/>
          </a:prstGeom>
          <a:noFill/>
        </p:spPr>
        <p:txBody>
          <a:bodyPr wrap="square" rtlCol="0">
            <a:spAutoFit/>
          </a:bodyPr>
          <a:lstStyle/>
          <a:p>
            <a:pPr algn="ctr"/>
            <a:r>
              <a:rPr lang="it-IT" b="1" dirty="0" smtClean="0">
                <a:latin typeface="Baskerville Old Face" pitchFamily="18" charset="0"/>
              </a:rPr>
              <a:t>IL CASTELLO </a:t>
            </a:r>
            <a:r>
              <a:rPr lang="it-IT" b="1" dirty="0" err="1" smtClean="0">
                <a:latin typeface="Baskerville Old Face" pitchFamily="18" charset="0"/>
              </a:rPr>
              <a:t>DI</a:t>
            </a:r>
            <a:r>
              <a:rPr lang="it-IT" b="1" dirty="0" smtClean="0">
                <a:latin typeface="Baskerville Old Face" pitchFamily="18" charset="0"/>
              </a:rPr>
              <a:t>  MESAGNE</a:t>
            </a:r>
            <a:endParaRPr lang="it-IT" b="1" dirty="0">
              <a:latin typeface="Baskerville Old Face"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84116"/>
          </a:xfrm>
        </p:spPr>
        <p:txBody>
          <a:bodyPr>
            <a:normAutofit fontScale="90000"/>
          </a:bodyPr>
          <a:lstStyle/>
          <a:p>
            <a:r>
              <a:rPr lang="it-IT" dirty="0" smtClean="0">
                <a:latin typeface="Baskerville Old Face" pitchFamily="18" charset="0"/>
              </a:rPr>
              <a:t>LE TERME </a:t>
            </a:r>
            <a:r>
              <a:rPr lang="it-IT" dirty="0" err="1" smtClean="0">
                <a:latin typeface="Baskerville Old Face" pitchFamily="18" charset="0"/>
              </a:rPr>
              <a:t>DI</a:t>
            </a:r>
            <a:r>
              <a:rPr lang="it-IT" dirty="0" smtClean="0">
                <a:latin typeface="Baskerville Old Face" pitchFamily="18" charset="0"/>
              </a:rPr>
              <a:t> MALVINDI</a:t>
            </a:r>
            <a:endParaRPr lang="it-IT" dirty="0">
              <a:latin typeface="Baskerville Old Face" pitchFamily="18" charset="0"/>
            </a:endParaRPr>
          </a:p>
        </p:txBody>
      </p:sp>
      <p:pic>
        <p:nvPicPr>
          <p:cNvPr id="5" name="Segnaposto contenuto 4" descr="malvindi.jpg"/>
          <p:cNvPicPr>
            <a:picLocks noGrp="1" noChangeAspect="1"/>
          </p:cNvPicPr>
          <p:nvPr>
            <p:ph idx="1"/>
          </p:nvPr>
        </p:nvPicPr>
        <p:blipFill>
          <a:blip r:embed="rId2"/>
          <a:stretch>
            <a:fillRect/>
          </a:stretch>
        </p:blipFill>
        <p:spPr>
          <a:xfrm>
            <a:off x="4071934" y="214291"/>
            <a:ext cx="4683122" cy="3000395"/>
          </a:xfrm>
        </p:spPr>
      </p:pic>
      <p:sp>
        <p:nvSpPr>
          <p:cNvPr id="4" name="Segnaposto testo 3"/>
          <p:cNvSpPr>
            <a:spLocks noGrp="1"/>
          </p:cNvSpPr>
          <p:nvPr>
            <p:ph type="body" sz="half" idx="2"/>
          </p:nvPr>
        </p:nvSpPr>
        <p:spPr>
          <a:xfrm>
            <a:off x="457200" y="357166"/>
            <a:ext cx="3008313" cy="5768997"/>
          </a:xfrm>
        </p:spPr>
        <p:txBody>
          <a:bodyPr>
            <a:noAutofit/>
          </a:bodyPr>
          <a:lstStyle/>
          <a:p>
            <a:r>
              <a:rPr lang="it-IT" sz="1800" dirty="0" smtClean="0">
                <a:latin typeface="Baskerville Old Face" pitchFamily="18" charset="0"/>
              </a:rPr>
              <a:t>Sulla strada  che va da Mesagne a Pancrazio sono stati rinvenute le rovine di un pianto termale : “</a:t>
            </a:r>
            <a:r>
              <a:rPr lang="it-IT" sz="1800" i="1" dirty="0" smtClean="0">
                <a:latin typeface="Baskerville Old Face" pitchFamily="18" charset="0"/>
              </a:rPr>
              <a:t>Le terme di </a:t>
            </a:r>
            <a:r>
              <a:rPr lang="it-IT" sz="1800" i="1" dirty="0" err="1" smtClean="0">
                <a:latin typeface="Baskerville Old Face" pitchFamily="18" charset="0"/>
              </a:rPr>
              <a:t>Malvindi</a:t>
            </a:r>
            <a:r>
              <a:rPr lang="it-IT" sz="1800" i="1" dirty="0" smtClean="0">
                <a:latin typeface="Baskerville Old Face" pitchFamily="18" charset="0"/>
              </a:rPr>
              <a:t>” .</a:t>
            </a:r>
            <a:r>
              <a:rPr lang="it-IT" sz="1800" i="1" dirty="0">
                <a:latin typeface="Baskerville Old Face" pitchFamily="18" charset="0"/>
              </a:rPr>
              <a:t> </a:t>
            </a:r>
            <a:endParaRPr lang="it-IT" sz="1800" i="1" dirty="0" smtClean="0">
              <a:latin typeface="Baskerville Old Face" pitchFamily="18" charset="0"/>
            </a:endParaRPr>
          </a:p>
          <a:p>
            <a:r>
              <a:rPr lang="it-IT" sz="1800" dirty="0" smtClean="0">
                <a:latin typeface="Baskerville Old Face" pitchFamily="18" charset="0"/>
              </a:rPr>
              <a:t>Sul periodo di provenienza ci sono due ipotesi : I sec. d .C oppure tra il III-IV sec.  d . C.. </a:t>
            </a:r>
          </a:p>
          <a:p>
            <a:r>
              <a:rPr lang="it-IT" sz="1800" dirty="0" smtClean="0">
                <a:latin typeface="Baskerville Old Face" pitchFamily="18" charset="0"/>
              </a:rPr>
              <a:t>Nello scavo sono state  identificate tre parti importanti della struttura delle terme: il </a:t>
            </a:r>
            <a:r>
              <a:rPr lang="it-IT" sz="1800" i="1" dirty="0" err="1" smtClean="0">
                <a:latin typeface="Baskerville Old Face" pitchFamily="18" charset="0"/>
              </a:rPr>
              <a:t>calidarium</a:t>
            </a:r>
            <a:r>
              <a:rPr lang="it-IT" sz="1800" i="1" dirty="0" smtClean="0">
                <a:latin typeface="Baskerville Old Face" pitchFamily="18" charset="0"/>
              </a:rPr>
              <a:t> </a:t>
            </a:r>
            <a:r>
              <a:rPr lang="it-IT" sz="1800" dirty="0" smtClean="0">
                <a:latin typeface="Baskerville Old Face" pitchFamily="18" charset="0"/>
              </a:rPr>
              <a:t>( bagni di acqua calda e vapore); il </a:t>
            </a:r>
            <a:r>
              <a:rPr lang="it-IT" sz="1800" i="1" dirty="0" err="1" smtClean="0">
                <a:latin typeface="Baskerville Old Face" pitchFamily="18" charset="0"/>
              </a:rPr>
              <a:t>tepidarium</a:t>
            </a:r>
            <a:r>
              <a:rPr lang="it-IT" sz="1800" i="1" dirty="0" smtClean="0">
                <a:latin typeface="Baskerville Old Face" pitchFamily="18" charset="0"/>
              </a:rPr>
              <a:t> (</a:t>
            </a:r>
            <a:r>
              <a:rPr lang="it-IT" sz="1800" dirty="0" smtClean="0">
                <a:latin typeface="Baskerville Old Face" pitchFamily="18" charset="0"/>
              </a:rPr>
              <a:t>bagni di acqua tiepida) ; il </a:t>
            </a:r>
            <a:r>
              <a:rPr lang="it-IT" sz="1800" i="1" dirty="0" err="1" smtClean="0">
                <a:latin typeface="Baskerville Old Face" pitchFamily="18" charset="0"/>
              </a:rPr>
              <a:t>frigidarium</a:t>
            </a:r>
            <a:r>
              <a:rPr lang="it-IT" sz="1800" i="1" dirty="0" smtClean="0">
                <a:latin typeface="Baskerville Old Face" pitchFamily="18" charset="0"/>
              </a:rPr>
              <a:t> (</a:t>
            </a:r>
            <a:r>
              <a:rPr lang="it-IT" sz="1800" dirty="0" smtClean="0">
                <a:latin typeface="Baskerville Old Face" pitchFamily="18" charset="0"/>
              </a:rPr>
              <a:t>bagni di acqua fredda. </a:t>
            </a:r>
          </a:p>
          <a:p>
            <a:r>
              <a:rPr lang="it-IT" sz="1800" dirty="0" smtClean="0">
                <a:latin typeface="Baskerville Old Face" pitchFamily="18" charset="0"/>
              </a:rPr>
              <a:t>La pavimentazione è di tipo musiva, cioè un mosaico con tessere  calcaree bianche e nere e nella parte centrale tessere in marmo </a:t>
            </a:r>
            <a:r>
              <a:rPr lang="it-IT" sz="1800" dirty="0" err="1" smtClean="0">
                <a:latin typeface="Baskerville Old Face" pitchFamily="18" charset="0"/>
              </a:rPr>
              <a:t>lunense</a:t>
            </a:r>
            <a:r>
              <a:rPr lang="it-IT" sz="1800" dirty="0" smtClean="0">
                <a:latin typeface="Baskerville Old Face" pitchFamily="18" charset="0"/>
              </a:rPr>
              <a:t>.</a:t>
            </a:r>
          </a:p>
        </p:txBody>
      </p:sp>
      <p:pic>
        <p:nvPicPr>
          <p:cNvPr id="7" name="Immagine 6" descr="malvindi1.jpg"/>
          <p:cNvPicPr>
            <a:picLocks noChangeAspect="1"/>
          </p:cNvPicPr>
          <p:nvPr/>
        </p:nvPicPr>
        <p:blipFill>
          <a:blip r:embed="rId3"/>
          <a:stretch>
            <a:fillRect/>
          </a:stretch>
        </p:blipFill>
        <p:spPr>
          <a:xfrm>
            <a:off x="4071934" y="3357562"/>
            <a:ext cx="4643470" cy="3200424"/>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00034" y="285728"/>
            <a:ext cx="8229600" cy="1571636"/>
          </a:xfrm>
        </p:spPr>
        <p:txBody>
          <a:bodyPr>
            <a:normAutofit/>
          </a:bodyPr>
          <a:lstStyle/>
          <a:p>
            <a:pPr algn="just"/>
            <a:r>
              <a:rPr lang="it-IT" sz="2000" b="1" dirty="0" smtClean="0">
                <a:latin typeface="Baskerville Old Face" pitchFamily="18" charset="0"/>
              </a:rPr>
              <a:t>VICO QUERCIA</a:t>
            </a:r>
            <a:r>
              <a:rPr lang="it-IT" sz="1800" dirty="0" smtClean="0"/>
              <a:t>: </a:t>
            </a:r>
            <a:r>
              <a:rPr lang="it-IT" sz="2000" dirty="0" smtClean="0">
                <a:latin typeface="Baskerville Old Face" pitchFamily="18" charset="0"/>
              </a:rPr>
              <a:t>una necropoli preromana,</a:t>
            </a:r>
            <a:r>
              <a:rPr lang="it-IT" sz="2000" dirty="0"/>
              <a:t> </a:t>
            </a:r>
            <a:r>
              <a:rPr lang="it-IT" sz="2000" dirty="0">
                <a:latin typeface="Baskerville Old Face" pitchFamily="18" charset="0"/>
              </a:rPr>
              <a:t>rappresenta </a:t>
            </a:r>
            <a:r>
              <a:rPr lang="it-IT" sz="2000" dirty="0" smtClean="0">
                <a:latin typeface="Baskerville Old Face" pitchFamily="18" charset="0"/>
              </a:rPr>
              <a:t>un importante percorso </a:t>
            </a:r>
            <a:r>
              <a:rPr lang="it-IT" sz="2000" dirty="0">
                <a:latin typeface="Baskerville Old Face" pitchFamily="18" charset="0"/>
              </a:rPr>
              <a:t>di archeologia urbana sia per la presenza di resti millenari, sia per la </a:t>
            </a:r>
            <a:r>
              <a:rPr lang="it-IT" sz="2000" dirty="0" smtClean="0">
                <a:latin typeface="Baskerville Old Face" pitchFamily="18" charset="0"/>
              </a:rPr>
              <a:t>sua posizione nel </a:t>
            </a:r>
            <a:r>
              <a:rPr lang="it-IT" sz="2000" dirty="0">
                <a:latin typeface="Baskerville Old Face" pitchFamily="18" charset="0"/>
              </a:rPr>
              <a:t>centro storico di </a:t>
            </a:r>
            <a:r>
              <a:rPr lang="it-IT" sz="2000" dirty="0" smtClean="0">
                <a:latin typeface="Baskerville Old Face" pitchFamily="18" charset="0"/>
              </a:rPr>
              <a:t>Mesagne</a:t>
            </a:r>
            <a:r>
              <a:rPr lang="it-IT" sz="2000" dirty="0" smtClean="0"/>
              <a:t>. </a:t>
            </a:r>
            <a:r>
              <a:rPr lang="it-IT" sz="2000" dirty="0" smtClean="0">
                <a:latin typeface="Baskerville Old Face" pitchFamily="18" charset="0"/>
              </a:rPr>
              <a:t>È l’unico ritrovamento urbano in tutto il Salento;purtroppo esso non è valorizzato a dovere</a:t>
            </a:r>
            <a:r>
              <a:rPr lang="it-IT" sz="1800" dirty="0" smtClean="0">
                <a:latin typeface="Baskerville Old Face" pitchFamily="18" charset="0"/>
              </a:rPr>
              <a:t>. </a:t>
            </a:r>
            <a:endParaRPr lang="it-IT" sz="1800" dirty="0">
              <a:latin typeface="Baskerville Old Face" pitchFamily="18" charset="0"/>
            </a:endParaRPr>
          </a:p>
        </p:txBody>
      </p:sp>
      <p:pic>
        <p:nvPicPr>
          <p:cNvPr id="4" name="Segnaposto contenuto 3" descr="images.jpg"/>
          <p:cNvPicPr>
            <a:picLocks noGrp="1" noChangeAspect="1"/>
          </p:cNvPicPr>
          <p:nvPr>
            <p:ph idx="1"/>
          </p:nvPr>
        </p:nvPicPr>
        <p:blipFill>
          <a:blip r:embed="rId2"/>
          <a:stretch>
            <a:fillRect/>
          </a:stretch>
        </p:blipFill>
        <p:spPr>
          <a:xfrm>
            <a:off x="2000232" y="1928802"/>
            <a:ext cx="4572032" cy="3571900"/>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smtClean="0">
                <a:latin typeface="Baskerville Old Face" pitchFamily="18" charset="0"/>
              </a:rPr>
              <a:t>La Chiesa del Carmine</a:t>
            </a:r>
            <a:endParaRPr lang="it-IT" sz="2400" dirty="0">
              <a:latin typeface="Baskerville Old Face" pitchFamily="18" charset="0"/>
            </a:endParaRPr>
          </a:p>
        </p:txBody>
      </p:sp>
      <p:pic>
        <p:nvPicPr>
          <p:cNvPr id="5" name="Segnaposto contenuto 4" descr="carmine.jpg"/>
          <p:cNvPicPr>
            <a:picLocks noGrp="1" noChangeAspect="1"/>
          </p:cNvPicPr>
          <p:nvPr>
            <p:ph idx="1"/>
          </p:nvPr>
        </p:nvPicPr>
        <p:blipFill>
          <a:blip r:embed="rId2"/>
          <a:stretch>
            <a:fillRect/>
          </a:stretch>
        </p:blipFill>
        <p:spPr>
          <a:xfrm>
            <a:off x="4429124" y="928670"/>
            <a:ext cx="3714775" cy="4357718"/>
          </a:xfrm>
        </p:spPr>
      </p:pic>
      <p:sp>
        <p:nvSpPr>
          <p:cNvPr id="4" name="Segnaposto testo 3"/>
          <p:cNvSpPr>
            <a:spLocks noGrp="1"/>
          </p:cNvSpPr>
          <p:nvPr>
            <p:ph type="body" sz="half" idx="2"/>
          </p:nvPr>
        </p:nvSpPr>
        <p:spPr/>
        <p:txBody>
          <a:bodyPr>
            <a:normAutofit/>
          </a:bodyPr>
          <a:lstStyle/>
          <a:p>
            <a:r>
              <a:rPr lang="it-IT" sz="1800" dirty="0" smtClean="0">
                <a:latin typeface="Baskerville Old Face" pitchFamily="18" charset="0"/>
              </a:rPr>
              <a:t>La Chiesa del Carmine presenta  forme di architettura  del tardo periodo gotico , conserva ricchi altari in stile barocco  e la tela della “Madonna del Carmelo” di Francesco </a:t>
            </a:r>
            <a:r>
              <a:rPr lang="it-IT" sz="1800" dirty="0" err="1" smtClean="0">
                <a:latin typeface="Baskerville Old Face" pitchFamily="18" charset="0"/>
              </a:rPr>
              <a:t>Palvasino</a:t>
            </a:r>
            <a:r>
              <a:rPr lang="it-IT" sz="1800" dirty="0" smtClean="0">
                <a:latin typeface="Baskerville Old Face" pitchFamily="18" charset="0"/>
              </a:rPr>
              <a:t> . Sotto il pavimento ci sono resti di un ipogeo  con segni alcuni affreschi e di grotte dell’antico periodo anacoretico. Secondo  il costume la Chiesa sarebbe stata dedicata all’arcangelo Michele nel periodo dell’Alto Medioevo.</a:t>
            </a:r>
            <a:endParaRPr lang="it-IT" sz="1800" dirty="0">
              <a:latin typeface="Baskerville Old Face"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00034" y="0"/>
            <a:ext cx="3008313" cy="1162050"/>
          </a:xfrm>
        </p:spPr>
        <p:txBody>
          <a:bodyPr>
            <a:normAutofit/>
          </a:bodyPr>
          <a:lstStyle/>
          <a:p>
            <a:r>
              <a:rPr lang="it-IT" sz="2400" dirty="0" smtClean="0">
                <a:latin typeface="Baskerville Old Face" pitchFamily="18" charset="0"/>
              </a:rPr>
              <a:t>La chiesa Matrice </a:t>
            </a:r>
            <a:endParaRPr lang="it-IT" sz="2400" dirty="0">
              <a:latin typeface="Baskerville Old Face" pitchFamily="18" charset="0"/>
            </a:endParaRPr>
          </a:p>
        </p:txBody>
      </p:sp>
      <p:pic>
        <p:nvPicPr>
          <p:cNvPr id="5" name="Segnaposto contenuto 4" descr="450px-Chiesa_Madre_di_Mesagne.jpg"/>
          <p:cNvPicPr>
            <a:picLocks noGrp="1" noChangeAspect="1"/>
          </p:cNvPicPr>
          <p:nvPr>
            <p:ph idx="1"/>
          </p:nvPr>
        </p:nvPicPr>
        <p:blipFill>
          <a:blip r:embed="rId2"/>
          <a:stretch>
            <a:fillRect/>
          </a:stretch>
        </p:blipFill>
        <p:spPr>
          <a:xfrm>
            <a:off x="4429124" y="1214422"/>
            <a:ext cx="3714775" cy="4714908"/>
          </a:xfrm>
        </p:spPr>
      </p:pic>
      <p:sp>
        <p:nvSpPr>
          <p:cNvPr id="4" name="Segnaposto testo 3"/>
          <p:cNvSpPr>
            <a:spLocks noGrp="1"/>
          </p:cNvSpPr>
          <p:nvPr>
            <p:ph type="body" sz="half" idx="2"/>
          </p:nvPr>
        </p:nvSpPr>
        <p:spPr>
          <a:xfrm>
            <a:off x="428596" y="1214422"/>
            <a:ext cx="3008313" cy="4691063"/>
          </a:xfrm>
        </p:spPr>
        <p:txBody>
          <a:bodyPr>
            <a:noAutofit/>
          </a:bodyPr>
          <a:lstStyle/>
          <a:p>
            <a:r>
              <a:rPr lang="it-IT" sz="2000" dirty="0" smtClean="0">
                <a:latin typeface="Baskerville Old Face" pitchFamily="18" charset="0"/>
              </a:rPr>
              <a:t>Fu progettata dall’architetto Francesco </a:t>
            </a:r>
            <a:r>
              <a:rPr lang="it-IT" sz="2000" dirty="0" err="1" smtClean="0">
                <a:latin typeface="Baskerville Old Face" pitchFamily="18" charset="0"/>
              </a:rPr>
              <a:t>Capodieci</a:t>
            </a:r>
            <a:r>
              <a:rPr lang="it-IT" sz="2000" dirty="0" smtClean="0">
                <a:latin typeface="Baskerville Old Face" pitchFamily="18" charset="0"/>
              </a:rPr>
              <a:t> e  costruita nel periodo che va dal 1649 al 1660 . Il materiale di costruzione è in pietra ; l’entrata è caratterizzata da un grande colonnato alternato da alcune sculture in pietra . Dalla piantina si </a:t>
            </a:r>
            <a:r>
              <a:rPr lang="it-IT" sz="2000" dirty="0" err="1" smtClean="0">
                <a:latin typeface="Baskerville Old Face" pitchFamily="18" charset="0"/>
              </a:rPr>
              <a:t>puo’</a:t>
            </a:r>
            <a:r>
              <a:rPr lang="it-IT" sz="2000" dirty="0" smtClean="0">
                <a:latin typeface="Baskerville Old Face" pitchFamily="18" charset="0"/>
              </a:rPr>
              <a:t> risalire a un tipo di costruzione a croce latina.  La chiesa è ricca di tele  tra le più importanti ricordiamo  “L’assunzione di Maria” e “La Madonna del Carmelo”.</a:t>
            </a:r>
            <a:endParaRPr lang="it-IT" sz="2000" dirty="0">
              <a:latin typeface="Baskerville Old Face"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l"/>
            <a:r>
              <a:rPr lang="it-IT" dirty="0" err="1" smtClean="0"/>
              <a:t>Sitografia</a:t>
            </a:r>
            <a:endParaRPr lang="it-IT" dirty="0"/>
          </a:p>
        </p:txBody>
      </p:sp>
      <p:sp>
        <p:nvSpPr>
          <p:cNvPr id="3" name="Segnaposto contenuto 2"/>
          <p:cNvSpPr>
            <a:spLocks noGrp="1"/>
          </p:cNvSpPr>
          <p:nvPr>
            <p:ph idx="1"/>
          </p:nvPr>
        </p:nvSpPr>
        <p:spPr/>
        <p:txBody>
          <a:bodyPr/>
          <a:lstStyle/>
          <a:p>
            <a:r>
              <a:rPr lang="it-IT" dirty="0" smtClean="0">
                <a:hlinkClick r:id="rId2"/>
              </a:rPr>
              <a:t>www.chiesamadredimesagne.it</a:t>
            </a:r>
            <a:endParaRPr lang="it-IT" dirty="0" smtClean="0"/>
          </a:p>
          <a:p>
            <a:r>
              <a:rPr lang="it-IT" dirty="0" smtClean="0">
                <a:hlinkClick r:id="rId3"/>
              </a:rPr>
              <a:t>www.comune.mesagne.br.it</a:t>
            </a:r>
            <a:endParaRPr lang="it-IT" dirty="0" smtClean="0"/>
          </a:p>
          <a:p>
            <a:r>
              <a:rPr lang="it-IT" dirty="0" smtClean="0">
                <a:hlinkClick r:id="rId4"/>
              </a:rPr>
              <a:t>www.lalanternadelpopolo.it</a:t>
            </a:r>
            <a:endParaRPr lang="it-IT" dirty="0" smtClean="0"/>
          </a:p>
          <a:p>
            <a:r>
              <a:rPr lang="it-IT" dirty="0" smtClean="0">
                <a:hlinkClick r:id="rId5"/>
              </a:rPr>
              <a:t>www.wikipedia.org</a:t>
            </a:r>
            <a:endParaRPr lang="it-IT" dirty="0" smtClean="0"/>
          </a:p>
          <a:p>
            <a:r>
              <a:rPr lang="it-IT" dirty="0" smtClean="0">
                <a:hlinkClick r:id="rId6"/>
              </a:rPr>
              <a:t>www.sapere.it</a:t>
            </a:r>
            <a:endParaRPr lang="it-IT" dirty="0" smtClean="0"/>
          </a:p>
          <a:p>
            <a:pPr algn="r">
              <a:buNone/>
            </a:pPr>
            <a:endParaRPr lang="it-IT" sz="1200" dirty="0" smtClean="0"/>
          </a:p>
          <a:p>
            <a:pPr algn="r">
              <a:buNone/>
            </a:pPr>
            <a:endParaRPr lang="it-IT" sz="1200" dirty="0" smtClean="0"/>
          </a:p>
          <a:p>
            <a:pPr algn="r">
              <a:buNone/>
            </a:pPr>
            <a:r>
              <a:rPr lang="it-IT" sz="1200" b="1" dirty="0" smtClean="0"/>
              <a:t>(LAVORO </a:t>
            </a:r>
            <a:r>
              <a:rPr lang="it-IT" sz="1200" b="1" dirty="0" err="1" smtClean="0"/>
              <a:t>DI</a:t>
            </a:r>
            <a:r>
              <a:rPr lang="it-IT" sz="1200" b="1" dirty="0" smtClean="0"/>
              <a:t> GIULIA VITTORIA CAVALLO)</a:t>
            </a:r>
            <a:endParaRPr lang="it-IT" sz="1200" b="1"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TotalTime>
  <Words>616</Words>
  <Application>Microsoft Office PowerPoint</Application>
  <PresentationFormat>Presentazione su schermo (4:3)</PresentationFormat>
  <Paragraphs>34</Paragraphs>
  <Slides>9</Slides>
  <Notes>1</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9</vt:i4>
      </vt:variant>
    </vt:vector>
  </HeadingPairs>
  <TitlesOfParts>
    <vt:vector size="15" baseType="lpstr">
      <vt:lpstr>Andalus</vt:lpstr>
      <vt:lpstr>Arial</vt:lpstr>
      <vt:lpstr>Baskerville Old Face</vt:lpstr>
      <vt:lpstr>Calibri</vt:lpstr>
      <vt:lpstr>Castellar</vt:lpstr>
      <vt:lpstr>Tema di Office</vt:lpstr>
      <vt:lpstr>MESAGNE</vt:lpstr>
      <vt:lpstr>Presentazione standard di PowerPoint</vt:lpstr>
      <vt:lpstr>A circa 5 Km dalla città si trova l’area archeologica che è identificata come la città di Scamnum, che  viene indicata nella "Tabula Peutingeriana", carta stradale del IV sec. d. C., come ultima statio (posto per il cambio dei cavalli) prima di giungere alla Brundisium romana. Della città di Scamnum  sono stati ritrovate testimonianze di  una necropoli,risalente a circa l’ VIII sec. a.C  fino al VI sec.  d.C .</vt:lpstr>
      <vt:lpstr>Presentazione standard di PowerPoint</vt:lpstr>
      <vt:lpstr>LE TERME DI MALVINDI</vt:lpstr>
      <vt:lpstr>VICO QUERCIA: una necropoli preromana, rappresenta un importante percorso di archeologia urbana sia per la presenza di resti millenari, sia per la sua posizione nel centro storico di Mesagne. È l’unico ritrovamento urbano in tutto il Salento;purtroppo esso non è valorizzato a dovere. </vt:lpstr>
      <vt:lpstr>La Chiesa del Carmine</vt:lpstr>
      <vt:lpstr>La chiesa Matrice </vt:lpstr>
      <vt:lpstr>Sitografia</vt:lpstr>
    </vt:vector>
  </TitlesOfParts>
  <Company>Acer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MESAGNE</dc:title>
  <dc:creator>Valued Acer Customer</dc:creator>
  <cp:lastModifiedBy>io</cp:lastModifiedBy>
  <cp:revision>26</cp:revision>
  <dcterms:created xsi:type="dcterms:W3CDTF">2013-02-20T14:34:56Z</dcterms:created>
  <dcterms:modified xsi:type="dcterms:W3CDTF">2013-03-11T16:48:31Z</dcterms:modified>
</cp:coreProperties>
</file>