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custDataLst>
    <p:tags r:id="rId7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7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36AFF-707B-423E-8DE2-384BF02CAD83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A541-1705-4C15-B451-2392BFB90C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36AFF-707B-423E-8DE2-384BF02CAD83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A541-1705-4C15-B451-2392BFB90C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36AFF-707B-423E-8DE2-384BF02CAD83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A541-1705-4C15-B451-2392BFB90C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36AFF-707B-423E-8DE2-384BF02CAD83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A541-1705-4C15-B451-2392BFB90C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36AFF-707B-423E-8DE2-384BF02CAD83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A541-1705-4C15-B451-2392BFB90C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36AFF-707B-423E-8DE2-384BF02CAD83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A541-1705-4C15-B451-2392BFB90C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36AFF-707B-423E-8DE2-384BF02CAD83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A541-1705-4C15-B451-2392BFB90C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36AFF-707B-423E-8DE2-384BF02CAD83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A541-1705-4C15-B451-2392BFB90C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36AFF-707B-423E-8DE2-384BF02CAD83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A541-1705-4C15-B451-2392BFB90C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36AFF-707B-423E-8DE2-384BF02CAD83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0A541-1705-4C15-B451-2392BFB90C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36AFF-707B-423E-8DE2-384BF02CAD83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3C0A541-1705-4C15-B451-2392BFB90C8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336AFF-707B-423E-8DE2-384BF02CAD83}" type="datetimeFigureOut">
              <a:rPr lang="it-IT" smtClean="0"/>
              <a:pPr/>
              <a:t>11/03/2013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3C0A541-1705-4C15-B451-2392BFB90C89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reccani.it/enciclopedi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6"/>
                </a:solidFill>
              </a:rPr>
              <a:t>Marco </a:t>
            </a:r>
            <a:r>
              <a:rPr lang="it-IT" dirty="0" err="1" smtClean="0">
                <a:solidFill>
                  <a:schemeClr val="accent6"/>
                </a:solidFill>
              </a:rPr>
              <a:t>Pacuvio</a:t>
            </a:r>
            <a:endParaRPr lang="it-IT" dirty="0">
              <a:solidFill>
                <a:schemeClr val="accent6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accent6"/>
                </a:solidFill>
              </a:rPr>
              <a:t>Vita e opere</a:t>
            </a:r>
          </a:p>
          <a:p>
            <a:endParaRPr lang="it-IT" dirty="0" smtClean="0">
              <a:solidFill>
                <a:schemeClr val="accent6"/>
              </a:solidFill>
            </a:endParaRPr>
          </a:p>
          <a:p>
            <a:r>
              <a:rPr lang="it-IT" sz="1800" dirty="0">
                <a:solidFill>
                  <a:schemeClr val="accent6"/>
                </a:solidFill>
              </a:rPr>
              <a:t>d</a:t>
            </a:r>
            <a:r>
              <a:rPr lang="it-IT" sz="1800" dirty="0" smtClean="0">
                <a:solidFill>
                  <a:schemeClr val="accent6"/>
                </a:solidFill>
              </a:rPr>
              <a:t>i </a:t>
            </a:r>
            <a:r>
              <a:rPr lang="it-IT" sz="1800" dirty="0" smtClean="0">
                <a:solidFill>
                  <a:schemeClr val="accent6"/>
                </a:solidFill>
              </a:rPr>
              <a:t>Annalisa Gasparro e Davide Deleonardis</a:t>
            </a:r>
          </a:p>
        </p:txBody>
      </p:sp>
      <p:pic>
        <p:nvPicPr>
          <p:cNvPr id="4" name="Immagine 3" descr="marco pac.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1628800"/>
            <a:ext cx="1762125" cy="26003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400" dirty="0" smtClean="0"/>
              <a:t>Vita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 smtClean="0"/>
              <a:t>Marco </a:t>
            </a:r>
            <a:r>
              <a:rPr lang="it-IT" sz="1800" dirty="0" err="1" smtClean="0"/>
              <a:t>Pacuvio</a:t>
            </a:r>
            <a:r>
              <a:rPr lang="it-IT" sz="1800" dirty="0" smtClean="0"/>
              <a:t> nacque  attorno al 220 a.C. a Brindisi, da famiglia osca. Si dice che suo zio fosse il famoso poeta Quinto Ennio, e da quest’ultimo  apprese  gli interessi filosofici. </a:t>
            </a:r>
            <a:r>
              <a:rPr lang="it-IT" sz="1800" dirty="0" err="1" smtClean="0"/>
              <a:t>Pacuvio</a:t>
            </a:r>
            <a:r>
              <a:rPr lang="it-IT" sz="1800" dirty="0" smtClean="0"/>
              <a:t> visse e operò a Roma  come tragediografo e pittore, dove strinse un solido rapporto di amicizia con Gaio </a:t>
            </a:r>
            <a:r>
              <a:rPr lang="it-IT" sz="1800" dirty="0" err="1" smtClean="0"/>
              <a:t>Lelio</a:t>
            </a:r>
            <a:r>
              <a:rPr lang="it-IT" sz="1800" dirty="0" smtClean="0"/>
              <a:t>. La poetica di </a:t>
            </a:r>
            <a:r>
              <a:rPr lang="it-IT" sz="1800" dirty="0" err="1" smtClean="0"/>
              <a:t>Pacuvio</a:t>
            </a:r>
            <a:r>
              <a:rPr lang="it-IT" sz="1800" dirty="0" smtClean="0"/>
              <a:t> era ricca di riferimenti mitologici,che a differenza di quanto accadeva in passato non puntava a diffondere  un ideale di letteratura relativa alla vita reale e all’individuo. Gli ultimi anni della sua vita li trascorse a Taranto dopo a aver  fatto rappresentare una sua tragedia.</a:t>
            </a:r>
          </a:p>
          <a:p>
            <a:endParaRPr lang="it-IT" sz="1600" dirty="0" smtClean="0"/>
          </a:p>
          <a:p>
            <a:endParaRPr lang="it-IT" sz="1600" dirty="0" smtClean="0"/>
          </a:p>
          <a:p>
            <a:endParaRPr lang="it-IT" sz="1600" dirty="0" smtClean="0"/>
          </a:p>
          <a:p>
            <a:endParaRPr lang="it-IT" sz="1600" dirty="0" smtClean="0"/>
          </a:p>
          <a:p>
            <a:endParaRPr lang="it-IT" sz="1600" dirty="0" smtClean="0"/>
          </a:p>
          <a:p>
            <a:endParaRPr lang="it-IT" sz="1600" dirty="0" smtClean="0"/>
          </a:p>
          <a:p>
            <a:r>
              <a:rPr lang="it-IT" sz="1600" dirty="0" smtClean="0"/>
              <a:t>(Quinto Ennio)</a:t>
            </a:r>
          </a:p>
          <a:p>
            <a:endParaRPr lang="it-IT" sz="1600" dirty="0"/>
          </a:p>
        </p:txBody>
      </p:sp>
      <p:pic>
        <p:nvPicPr>
          <p:cNvPr id="4" name="Immagine 3" descr="Quinto_Enn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4293096"/>
            <a:ext cx="1620391" cy="167266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OPERE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 smtClean="0"/>
              <a:t>Di Marco </a:t>
            </a:r>
            <a:r>
              <a:rPr lang="it-IT" sz="1800" dirty="0" err="1" smtClean="0"/>
              <a:t>Pacuvio</a:t>
            </a:r>
            <a:r>
              <a:rPr lang="it-IT" sz="1800" dirty="0" smtClean="0"/>
              <a:t> ci sono rimasti dodici tragedie , quattro derivate da  Sofocle (</a:t>
            </a:r>
            <a:r>
              <a:rPr lang="it-IT" sz="1800" i="1" dirty="0" err="1" smtClean="0"/>
              <a:t>Chryses</a:t>
            </a:r>
            <a:r>
              <a:rPr lang="it-IT" sz="1800" dirty="0" err="1" smtClean="0"/>
              <a:t>,</a:t>
            </a:r>
            <a:r>
              <a:rPr lang="it-IT" sz="1800" i="1" dirty="0" err="1" smtClean="0"/>
              <a:t>Hermiona</a:t>
            </a:r>
            <a:r>
              <a:rPr lang="it-IT" sz="1800" dirty="0" smtClean="0"/>
              <a:t>, </a:t>
            </a:r>
            <a:r>
              <a:rPr lang="it-IT" sz="1800" i="1" dirty="0" err="1" smtClean="0"/>
              <a:t>Niptra</a:t>
            </a:r>
            <a:r>
              <a:rPr lang="it-IT" sz="1800" dirty="0" smtClean="0"/>
              <a:t>, </a:t>
            </a:r>
            <a:r>
              <a:rPr lang="it-IT" sz="1800" i="1" dirty="0" err="1" smtClean="0"/>
              <a:t>Teucer</a:t>
            </a:r>
            <a:r>
              <a:rPr lang="it-IT" sz="1800" dirty="0" smtClean="0"/>
              <a:t>), </a:t>
            </a:r>
            <a:r>
              <a:rPr lang="it-IT" sz="1800" dirty="0" smtClean="0"/>
              <a:t>una da Eschilo (</a:t>
            </a:r>
            <a:r>
              <a:rPr lang="it-IT" sz="1800" i="1" dirty="0" err="1" smtClean="0"/>
              <a:t>Armorum</a:t>
            </a:r>
            <a:r>
              <a:rPr lang="it-IT" sz="1800" i="1" dirty="0" smtClean="0"/>
              <a:t> </a:t>
            </a:r>
            <a:r>
              <a:rPr lang="it-IT" sz="1800" i="1" dirty="0" err="1" smtClean="0"/>
              <a:t>iudicium</a:t>
            </a:r>
            <a:r>
              <a:rPr lang="it-IT" sz="1800" dirty="0" smtClean="0"/>
              <a:t>) e una da  Euripide (</a:t>
            </a:r>
            <a:r>
              <a:rPr lang="it-IT" sz="1800" i="1" dirty="0" smtClean="0"/>
              <a:t>Antiopa</a:t>
            </a:r>
            <a:r>
              <a:rPr lang="it-IT" sz="1800" dirty="0" smtClean="0"/>
              <a:t>) da cui subì una forte influenza. Viene messa  in dubbio la produzione di alcune opere. Sappiamo poco della sua tecnica  poetica e drammatica, pare comunque che abbia composto  la musica  dei suoi drammi. Inoltre  compose, in onore di L. Emilio Paolo vincitore sul re Perseo, una </a:t>
            </a:r>
            <a:r>
              <a:rPr lang="it-IT" sz="1800" dirty="0" err="1" smtClean="0"/>
              <a:t>praetexta</a:t>
            </a:r>
            <a:r>
              <a:rPr lang="it-IT" sz="1800" dirty="0" smtClean="0"/>
              <a:t> di nome </a:t>
            </a:r>
            <a:r>
              <a:rPr lang="it-IT" sz="1800" dirty="0" err="1" smtClean="0"/>
              <a:t>Paulus</a:t>
            </a:r>
            <a:r>
              <a:rPr lang="it-IT" sz="1800" dirty="0" smtClean="0"/>
              <a:t>; sembra che scrivesse anche delle satire  ispirandosi allo stile di suo zio Quinto Ennio. Lo stile di Marco </a:t>
            </a:r>
            <a:r>
              <a:rPr lang="it-IT" sz="1800" dirty="0" err="1" smtClean="0"/>
              <a:t>Pacuvio</a:t>
            </a:r>
            <a:r>
              <a:rPr lang="it-IT" sz="1800" dirty="0" smtClean="0"/>
              <a:t>, anche se duro, fu molto apprezzato nella latinità, soprattutto per la complessità dell’intreccio. Di lui sappiamo anche che si dilettasse con la pittura; infatti Plinio il Vecchio ricorda i suoi dipinti nel tempio di Ercole (Foro Boario).</a:t>
            </a:r>
            <a:endParaRPr lang="it-IT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HERMIONA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 smtClean="0"/>
              <a:t>Di tutte le sue opere vogliamo approfondire l’opera “</a:t>
            </a:r>
            <a:r>
              <a:rPr lang="it-IT" sz="1800" dirty="0" err="1" smtClean="0"/>
              <a:t>Hermiona</a:t>
            </a:r>
            <a:r>
              <a:rPr lang="it-IT" sz="1800" dirty="0" smtClean="0"/>
              <a:t>” di cui sono giunti a noi solo alcuni frammenti. </a:t>
            </a:r>
            <a:r>
              <a:rPr lang="it-IT" sz="1800" dirty="0" err="1" smtClean="0"/>
              <a:t>Hermiona</a:t>
            </a:r>
            <a:r>
              <a:rPr lang="it-IT" sz="1800" dirty="0" smtClean="0"/>
              <a:t> è una fabula </a:t>
            </a:r>
            <a:r>
              <a:rPr lang="it-IT" sz="1800" dirty="0" err="1" smtClean="0"/>
              <a:t>cothurnata</a:t>
            </a:r>
            <a:r>
              <a:rPr lang="it-IT" sz="1800" dirty="0" smtClean="0"/>
              <a:t> (tragedia latina di ambientazione ed argomento greco) che tratta di </a:t>
            </a:r>
            <a:r>
              <a:rPr lang="it-IT" sz="1800" dirty="0" err="1" smtClean="0"/>
              <a:t>Ermione</a:t>
            </a:r>
            <a:r>
              <a:rPr lang="it-IT" sz="1800" dirty="0" smtClean="0"/>
              <a:t>, figlia di </a:t>
            </a:r>
            <a:r>
              <a:rPr lang="it-IT" sz="1800" dirty="0" err="1" smtClean="0"/>
              <a:t>Menelao</a:t>
            </a:r>
            <a:r>
              <a:rPr lang="it-IT" sz="1800" dirty="0" smtClean="0"/>
              <a:t> ed Elena, promessa sposa al cugino Oreste, figlio di Agamennone. Essa però viene data in sposa al figlio di Achille, </a:t>
            </a:r>
            <a:r>
              <a:rPr lang="it-IT" sz="1800" dirty="0" err="1" smtClean="0"/>
              <a:t>Neottolemo</a:t>
            </a:r>
            <a:r>
              <a:rPr lang="it-IT" sz="1800" dirty="0" smtClean="0"/>
              <a:t>. A Delfi avviene lo scontro tra i due pretendenti alla mano di </a:t>
            </a:r>
            <a:r>
              <a:rPr lang="it-IT" sz="1800" dirty="0" err="1" smtClean="0"/>
              <a:t>Ermione</a:t>
            </a:r>
            <a:r>
              <a:rPr lang="it-IT" sz="1800" dirty="0" smtClean="0"/>
              <a:t> e Oreste ne esce vittorioso; </a:t>
            </a:r>
            <a:r>
              <a:rPr lang="it-IT" sz="1800" dirty="0" err="1" smtClean="0"/>
              <a:t>Ermione</a:t>
            </a:r>
            <a:r>
              <a:rPr lang="it-IT" sz="1800" dirty="0" smtClean="0"/>
              <a:t>, alla fine, partirà alla volta di Argo con Oreste.</a:t>
            </a:r>
          </a:p>
          <a:p>
            <a:endParaRPr lang="it-IT" sz="1800" dirty="0" smtClean="0"/>
          </a:p>
          <a:p>
            <a:endParaRPr lang="it-IT" sz="1800" dirty="0" smtClean="0"/>
          </a:p>
          <a:p>
            <a:endParaRPr lang="it-IT" sz="1800" dirty="0" smtClean="0"/>
          </a:p>
          <a:p>
            <a:endParaRPr lang="it-IT" sz="1800" dirty="0" smtClean="0"/>
          </a:p>
          <a:p>
            <a:endParaRPr lang="it-IT" sz="1800" dirty="0" smtClean="0"/>
          </a:p>
          <a:p>
            <a:r>
              <a:rPr lang="it-IT" sz="1600" dirty="0" smtClean="0"/>
              <a:t>(Morte di </a:t>
            </a:r>
            <a:r>
              <a:rPr lang="it-IT" sz="1600" dirty="0" err="1" smtClean="0"/>
              <a:t>Neottolemo</a:t>
            </a:r>
            <a:r>
              <a:rPr lang="it-IT" sz="1600" dirty="0" smtClean="0"/>
              <a:t>)</a:t>
            </a:r>
          </a:p>
        </p:txBody>
      </p:sp>
      <p:pic>
        <p:nvPicPr>
          <p:cNvPr id="4" name="Immagine 3" descr="Hermio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4005064"/>
            <a:ext cx="1379438" cy="156493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SITOGRAFIA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800" dirty="0" smtClean="0">
                <a:hlinkClick r:id="rId2"/>
              </a:rPr>
              <a:t>http://www.treccani.it/enciclopedia</a:t>
            </a:r>
            <a:r>
              <a:rPr lang="it-IT" sz="1800" dirty="0" smtClean="0"/>
              <a:t>/</a:t>
            </a:r>
            <a:r>
              <a:rPr lang="it-IT" sz="1800" dirty="0" err="1" smtClean="0"/>
              <a:t>marco-pacuvio</a:t>
            </a:r>
            <a:r>
              <a:rPr lang="it-IT" sz="1800" dirty="0" smtClean="0"/>
              <a:t>/#opere-1</a:t>
            </a:r>
            <a:endParaRPr lang="it-IT" sz="18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186</TotalTime>
  <Words>253</Words>
  <Application>Microsoft Office PowerPoint</Application>
  <PresentationFormat>Presentazione su schermo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Calibri</vt:lpstr>
      <vt:lpstr>Constantia</vt:lpstr>
      <vt:lpstr>Wingdings 2</vt:lpstr>
      <vt:lpstr>Equinozio</vt:lpstr>
      <vt:lpstr>Marco Pacuvio</vt:lpstr>
      <vt:lpstr>Vita</vt:lpstr>
      <vt:lpstr>OPERE</vt:lpstr>
      <vt:lpstr>HERMIONA</vt:lpstr>
      <vt:lpstr>SITOGRAFIA</vt:lpstr>
    </vt:vector>
  </TitlesOfParts>
  <Company>Acer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Marco Pacuvio</dc:title>
  <dc:creator>Valued Acer Customer</dc:creator>
  <cp:lastModifiedBy>io</cp:lastModifiedBy>
  <cp:revision>22</cp:revision>
  <dcterms:created xsi:type="dcterms:W3CDTF">2013-02-20T16:21:49Z</dcterms:created>
  <dcterms:modified xsi:type="dcterms:W3CDTF">2013-03-11T16:46:12Z</dcterms:modified>
</cp:coreProperties>
</file>