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130F5E-DB0D-4246-A758-0C16604D2A98}" type="datetimeFigureOut">
              <a:rPr lang="it-IT" smtClean="0"/>
              <a:pPr/>
              <a:t>04/03/2013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C5F1E67-B2D3-4652-9DA3-7B942B05E87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it/" TargetMode="External"/><Relationship Id="rId2" Type="http://schemas.openxmlformats.org/officeDocument/2006/relationships/hyperlink" Target="http://www.digilander.libero.it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76930"/>
          </a:xfrm>
        </p:spPr>
        <p:txBody>
          <a:bodyPr anchor="t">
            <a:noAutofit/>
          </a:bodyPr>
          <a:lstStyle/>
          <a:p>
            <a:r>
              <a:rPr lang="it-IT" sz="9600" dirty="0" smtClean="0"/>
              <a:t>ALESSANDRO</a:t>
            </a:r>
            <a:br>
              <a:rPr lang="it-IT" sz="9600" dirty="0" smtClean="0"/>
            </a:br>
            <a:r>
              <a:rPr lang="it-IT" sz="9600" dirty="0" smtClean="0"/>
              <a:t>      VITALE </a:t>
            </a:r>
            <a:br>
              <a:rPr lang="it-IT" sz="9600" dirty="0" smtClean="0"/>
            </a:br>
            <a:r>
              <a:rPr lang="it-IT" sz="9600" dirty="0" smtClean="0"/>
              <a:t>    </a:t>
            </a:r>
            <a:r>
              <a:rPr lang="it-IT" sz="5400" dirty="0" smtClean="0"/>
              <a:t>       PRESENTA </a:t>
            </a:r>
            <a:r>
              <a:rPr lang="it-IT" sz="9600" dirty="0" smtClean="0"/>
              <a:t/>
            </a:r>
            <a:br>
              <a:rPr lang="it-IT" sz="9600" dirty="0" smtClean="0"/>
            </a:br>
            <a:endParaRPr lang="it-IT" sz="9600" dirty="0"/>
          </a:p>
        </p:txBody>
      </p:sp>
    </p:spTree>
  </p:cSld>
  <p:clrMapOvr>
    <a:masterClrMapping/>
  </p:clrMapOvr>
  <p:transition advTm="5297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4214842"/>
          </a:xfrm>
        </p:spPr>
        <p:txBody>
          <a:bodyPr>
            <a:noAutofit/>
          </a:bodyPr>
          <a:lstStyle/>
          <a:p>
            <a:r>
              <a:rPr lang="it-IT" sz="9600" b="1" dirty="0" smtClean="0">
                <a:latin typeface="+mn-lt"/>
              </a:rPr>
              <a:t>I </a:t>
            </a:r>
            <a:r>
              <a:rPr lang="it-IT" sz="14000" b="1" dirty="0" smtClean="0">
                <a:latin typeface="+mn-lt"/>
              </a:rPr>
              <a:t>PEUCETI</a:t>
            </a:r>
            <a:r>
              <a:rPr lang="it-IT" sz="9600" b="1" dirty="0" smtClean="0">
                <a:latin typeface="+mn-lt"/>
              </a:rPr>
              <a:t> </a:t>
            </a:r>
            <a:endParaRPr lang="it-IT" sz="9600" b="1" dirty="0">
              <a:latin typeface="+mn-lt"/>
            </a:endParaRPr>
          </a:p>
        </p:txBody>
      </p:sp>
    </p:spTree>
  </p:cSld>
  <p:clrMapOvr>
    <a:masterClrMapping/>
  </p:clrMapOvr>
  <p:transition advTm="2515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 descr="anticapugli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000240"/>
            <a:ext cx="4607752" cy="4286280"/>
          </a:xfrm>
        </p:spPr>
      </p:pic>
      <p:sp>
        <p:nvSpPr>
          <p:cNvPr id="18" name="Segnaposto testo 17"/>
          <p:cNvSpPr>
            <a:spLocks noGrp="1"/>
          </p:cNvSpPr>
          <p:nvPr>
            <p:ph type="body" idx="2"/>
          </p:nvPr>
        </p:nvSpPr>
        <p:spPr>
          <a:xfrm>
            <a:off x="5357818" y="1785926"/>
            <a:ext cx="3336792" cy="3929090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  <a:latin typeface="Calibri" pitchFamily="34" charset="0"/>
              </a:rPr>
              <a:t>La </a:t>
            </a:r>
            <a:r>
              <a:rPr lang="it-IT" sz="2400" dirty="0" err="1" smtClean="0">
                <a:solidFill>
                  <a:schemeClr val="tx1"/>
                </a:solidFill>
                <a:latin typeface="Calibri" pitchFamily="34" charset="0"/>
              </a:rPr>
              <a:t>Peucetia</a:t>
            </a:r>
            <a:r>
              <a:rPr lang="it-IT" sz="2400" dirty="0" smtClean="0">
                <a:solidFill>
                  <a:schemeClr val="tx1"/>
                </a:solidFill>
                <a:latin typeface="Calibri" pitchFamily="34" charset="0"/>
              </a:rPr>
              <a:t> confina a sud con la </a:t>
            </a:r>
            <a:r>
              <a:rPr lang="it-IT" sz="2400" dirty="0" err="1" smtClean="0">
                <a:solidFill>
                  <a:schemeClr val="tx1"/>
                </a:solidFill>
                <a:latin typeface="Calibri" pitchFamily="34" charset="0"/>
              </a:rPr>
              <a:t>Messapia</a:t>
            </a:r>
            <a:r>
              <a:rPr lang="it-IT" sz="2400" dirty="0" smtClean="0">
                <a:solidFill>
                  <a:schemeClr val="tx1"/>
                </a:solidFill>
                <a:latin typeface="Calibri" pitchFamily="34" charset="0"/>
              </a:rPr>
              <a:t> e a nord con la </a:t>
            </a:r>
            <a:r>
              <a:rPr lang="it-IT" sz="2400" dirty="0" err="1" smtClean="0">
                <a:solidFill>
                  <a:schemeClr val="tx1"/>
                </a:solidFill>
                <a:latin typeface="Calibri" pitchFamily="34" charset="0"/>
              </a:rPr>
              <a:t>Daunia</a:t>
            </a:r>
            <a:r>
              <a:rPr lang="it-IT" sz="2400" dirty="0" smtClean="0">
                <a:solidFill>
                  <a:schemeClr val="tx1"/>
                </a:solidFill>
                <a:latin typeface="Calibri" pitchFamily="34" charset="0"/>
              </a:rPr>
              <a:t>. Altamura era uno degli insediamenti </a:t>
            </a:r>
            <a:r>
              <a:rPr lang="it-IT" sz="2400" dirty="0" err="1" smtClean="0">
                <a:solidFill>
                  <a:schemeClr val="tx1"/>
                </a:solidFill>
                <a:latin typeface="Calibri" pitchFamily="34" charset="0"/>
              </a:rPr>
              <a:t>peuceti</a:t>
            </a:r>
            <a:r>
              <a:rPr lang="it-IT" sz="2400" dirty="0" smtClean="0">
                <a:solidFill>
                  <a:schemeClr val="tx1"/>
                </a:solidFill>
                <a:latin typeface="Calibri" pitchFamily="34" charset="0"/>
              </a:rPr>
              <a:t> più importanti, situato lungo il percorso di un'antica via di comunicazione che sarebbe diventata la Via Appia.</a:t>
            </a:r>
            <a:endParaRPr lang="it-IT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01056" cy="1285884"/>
          </a:xfrm>
        </p:spPr>
        <p:txBody>
          <a:bodyPr anchor="t">
            <a:noAutofit/>
          </a:bodyPr>
          <a:lstStyle/>
          <a:p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La </a:t>
            </a:r>
            <a:r>
              <a:rPr lang="it-IT" sz="2400" b="0" dirty="0" err="1" smtClean="0">
                <a:solidFill>
                  <a:schemeClr val="tx1"/>
                </a:solidFill>
                <a:latin typeface="Calibri" pitchFamily="34" charset="0"/>
              </a:rPr>
              <a:t>Peucetia</a:t>
            </a: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 corrisponde all'attuale territorio della provincia di Bari.</a:t>
            </a:r>
            <a:b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I </a:t>
            </a:r>
            <a:r>
              <a:rPr lang="it-IT" sz="2400" b="0" dirty="0" err="1" smtClean="0">
                <a:solidFill>
                  <a:schemeClr val="tx1"/>
                </a:solidFill>
                <a:latin typeface="Calibri" pitchFamily="34" charset="0"/>
              </a:rPr>
              <a:t>Peuceti</a:t>
            </a: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 sono considerati un gruppo etnico derivato dagli </a:t>
            </a:r>
            <a:r>
              <a:rPr lang="it-IT" sz="2400" b="0" dirty="0" err="1" smtClean="0">
                <a:solidFill>
                  <a:schemeClr val="tx1"/>
                </a:solidFill>
                <a:latin typeface="Calibri" pitchFamily="34" charset="0"/>
              </a:rPr>
              <a:t>Japigi</a:t>
            </a: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 e stabilitosi nella </a:t>
            </a:r>
            <a:r>
              <a:rPr lang="it-IT" sz="2400" b="0" dirty="0" err="1" smtClean="0">
                <a:solidFill>
                  <a:schemeClr val="tx1"/>
                </a:solidFill>
                <a:latin typeface="Calibri" pitchFamily="34" charset="0"/>
              </a:rPr>
              <a:t>Peucetia</a:t>
            </a: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 intorno all'800 </a:t>
            </a:r>
            <a:r>
              <a:rPr lang="it-IT" sz="2400" b="0" dirty="0" err="1" smtClean="0">
                <a:solidFill>
                  <a:schemeClr val="tx1"/>
                </a:solidFill>
                <a:latin typeface="Calibri" pitchFamily="34" charset="0"/>
              </a:rPr>
              <a:t>a.C</a:t>
            </a:r>
            <a:r>
              <a:rPr lang="it-IT" sz="2400" b="0" dirty="0" smtClean="0">
                <a:solidFill>
                  <a:schemeClr val="tx1"/>
                </a:solidFill>
                <a:latin typeface="Calibri" pitchFamily="34" charset="0"/>
              </a:rPr>
              <a:t>..</a:t>
            </a:r>
            <a:endParaRPr lang="it-IT" sz="24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9234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14366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L’ economia del centro </a:t>
            </a:r>
            <a:r>
              <a:rPr lang="it-IT" sz="2400" dirty="0" err="1" smtClean="0"/>
              <a:t>peuceta</a:t>
            </a:r>
            <a:r>
              <a:rPr lang="it-IT" sz="2400" dirty="0" smtClean="0"/>
              <a:t> si basava sull'allevamento del bestiame e </a:t>
            </a:r>
            <a:r>
              <a:rPr lang="it-IT" sz="2400" dirty="0" smtClean="0"/>
              <a:t>l'artigianato, </a:t>
            </a:r>
            <a:r>
              <a:rPr lang="it-IT" sz="2400" dirty="0" smtClean="0"/>
              <a:t>che aveva il suo maggior sviluppo nella filatura e nella tessitura della lana.</a:t>
            </a:r>
          </a:p>
          <a:p>
            <a:r>
              <a:rPr lang="it-IT" sz="2400" dirty="0" smtClean="0"/>
              <a:t>Importanti erano i contatti con le colonie della Magna Grecia, in un primo tempo con Metaponto e successivamente con Taranto; tali rapporti sono testimoniati dal ritrovamento di monete e di vasi di pregiata fattura. </a:t>
            </a:r>
            <a:r>
              <a:rPr lang="it-IT" sz="2400" dirty="0" smtClean="0"/>
              <a:t>Inoltre, </a:t>
            </a:r>
            <a:r>
              <a:rPr lang="it-IT" sz="2400" dirty="0" smtClean="0"/>
              <a:t>sono attestati rapporti con l'area </a:t>
            </a:r>
            <a:r>
              <a:rPr lang="it-IT" sz="2400" dirty="0" err="1" smtClean="0"/>
              <a:t>dauna</a:t>
            </a:r>
            <a:r>
              <a:rPr lang="it-IT" sz="2400" dirty="0" smtClean="0"/>
              <a:t> e con la vicina  (Basilicata orientale).</a:t>
            </a:r>
          </a:p>
          <a:p>
            <a:r>
              <a:rPr lang="it-IT" sz="2400" dirty="0" smtClean="0"/>
              <a:t>Numerosi furono anche i contatti e le guerre con i </a:t>
            </a:r>
            <a:r>
              <a:rPr lang="it-IT" sz="2400" dirty="0" err="1" smtClean="0"/>
              <a:t>Messapi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Altri centri </a:t>
            </a:r>
            <a:r>
              <a:rPr lang="it-IT" sz="2400" dirty="0" err="1" smtClean="0"/>
              <a:t>peuceti</a:t>
            </a:r>
            <a:r>
              <a:rPr lang="it-IT" sz="2400" dirty="0" smtClean="0"/>
              <a:t> furono Bari e </a:t>
            </a:r>
            <a:r>
              <a:rPr lang="it-IT" sz="2400" dirty="0" err="1" smtClean="0"/>
              <a:t>Ruvo</a:t>
            </a:r>
            <a:r>
              <a:rPr lang="it-IT" sz="2400" dirty="0" smtClean="0"/>
              <a:t>. </a:t>
            </a:r>
          </a:p>
          <a:p>
            <a:r>
              <a:rPr lang="it-IT" sz="2400" dirty="0" smtClean="0"/>
              <a:t>A Canne , sull’</a:t>
            </a:r>
            <a:r>
              <a:rPr lang="it-IT" sz="2400" dirty="0" err="1" smtClean="0"/>
              <a:t>Ofanto</a:t>
            </a:r>
            <a:r>
              <a:rPr lang="it-IT" sz="2400" dirty="0" smtClean="0"/>
              <a:t>, si combatté nel 216 a. C. la battaglia più famosa dell’antichità, dove Roma subì la sua più cocente e devastante sconfitta. </a:t>
            </a:r>
            <a:endParaRPr lang="it-IT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41437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800px-Peucezia_nel_III_secolo_a_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428736"/>
            <a:ext cx="6914178" cy="4572000"/>
          </a:xfrm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000" dirty="0" smtClean="0"/>
              <a:t>I VARI CENTRI PEUCEZI </a:t>
            </a:r>
            <a:endParaRPr lang="it-IT" sz="6000" dirty="0"/>
          </a:p>
        </p:txBody>
      </p:sp>
    </p:spTree>
  </p:cSld>
  <p:clrMapOvr>
    <a:masterClrMapping/>
  </p:clrMapOvr>
  <p:transition advTm="8938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/>
              <a:t>FONTI:</a:t>
            </a:r>
            <a:endParaRPr lang="it-IT" sz="6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929058" y="1571612"/>
            <a:ext cx="4572032" cy="4572000"/>
          </a:xfrm>
        </p:spPr>
        <p:txBody>
          <a:bodyPr/>
          <a:lstStyle/>
          <a:p>
            <a:r>
              <a:rPr lang="it-IT" b="1" dirty="0" smtClean="0">
                <a:hlinkClick r:id="rId2"/>
              </a:rPr>
              <a:t>www.digilander.libero.it</a:t>
            </a:r>
            <a:endParaRPr lang="it-IT" b="1" dirty="0" smtClean="0"/>
          </a:p>
          <a:p>
            <a:r>
              <a:rPr lang="it-IT" b="1" dirty="0" smtClean="0">
                <a:hlinkClick r:id="rId3"/>
              </a:rPr>
              <a:t>www.wikipedia.it</a:t>
            </a:r>
            <a:r>
              <a:rPr lang="it-IT" b="1" dirty="0" smtClean="0"/>
              <a:t>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 advTm="1765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Personalizzato 4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FFFFFF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72</Words>
  <Application>Microsoft Office PowerPoint</Application>
  <PresentationFormat>Presentazione su schermo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Carta</vt:lpstr>
      <vt:lpstr>ALESSANDRO       VITALE             PRESENTA  </vt:lpstr>
      <vt:lpstr>I PEUCETI </vt:lpstr>
      <vt:lpstr>La Peucetia corrisponde all'attuale territorio della provincia di Bari. I Peuceti sono considerati un gruppo etnico derivato dagli Japigi e stabilitosi nella Peucetia intorno all'800 a.C..</vt:lpstr>
      <vt:lpstr>Diapositiva 4</vt:lpstr>
      <vt:lpstr>I VARI CENTRI PEUCEZI </vt:lpstr>
      <vt:lpstr>FONTI: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PEUCETI </dc:title>
  <dc:creator>Valued Acer Customer</dc:creator>
  <cp:lastModifiedBy>ponitaliano2013</cp:lastModifiedBy>
  <cp:revision>9</cp:revision>
  <dcterms:created xsi:type="dcterms:W3CDTF">2013-02-20T14:33:13Z</dcterms:created>
  <dcterms:modified xsi:type="dcterms:W3CDTF">2013-03-04T15:03:51Z</dcterms:modified>
</cp:coreProperties>
</file>