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6" autoAdjust="0"/>
    <p:restoredTop sz="94660"/>
  </p:normalViewPr>
  <p:slideViewPr>
    <p:cSldViewPr>
      <p:cViewPr varScale="1">
        <p:scale>
          <a:sx n="75" d="100"/>
          <a:sy n="75" d="100"/>
        </p:scale>
        <p:origin x="7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DFCA7-8A3F-41A6-AA97-1E50E2FD471E}" type="datetimeFigureOut">
              <a:rPr lang="it-IT" smtClean="0"/>
              <a:pPr/>
              <a:t>28/02/2013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557C1-C1A8-4B1B-8577-604B96743E5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pere.it/enciclopedia/tor%C3%A8utica.html" TargetMode="External"/><Relationship Id="rId2" Type="http://schemas.openxmlformats.org/officeDocument/2006/relationships/hyperlink" Target="http://www.sapere.it/enciclopedia/coropl%C3%A0stica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ccani.it/" TargetMode="External"/><Relationship Id="rId2" Type="http://schemas.openxmlformats.org/officeDocument/2006/relationships/hyperlink" Target="http://www.sapere.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ondogreco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5400" b="1" spc="100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askerville Old Face" pitchFamily="18" charset="0"/>
                <a:cs typeface="Andalus" pitchFamily="2" charset="-78"/>
              </a:rPr>
              <a:t>TARANTO E LA </a:t>
            </a:r>
            <a:r>
              <a:rPr lang="it-IT" sz="5400" b="1" spc="100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askerville Old Face" pitchFamily="18" charset="0"/>
                <a:cs typeface="Andalus" pitchFamily="2" charset="-78"/>
              </a:rPr>
              <a:t>MAGNA GRECIA</a:t>
            </a:r>
            <a:br>
              <a:rPr lang="it-IT" sz="5400" b="1" spc="100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askerville Old Face" pitchFamily="18" charset="0"/>
                <a:cs typeface="Andalus" pitchFamily="2" charset="-78"/>
              </a:rPr>
            </a:br>
            <a:r>
              <a:rPr lang="it-IT" sz="2400" b="1" spc="100" dirty="0" smtClean="0">
                <a:ln w="18000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askerville Old Face" pitchFamily="18" charset="0"/>
                <a:cs typeface="Andalus" pitchFamily="2" charset="-78"/>
              </a:rPr>
              <a:t>di Giulia Vittoria Cavallo</a:t>
            </a:r>
            <a:endParaRPr lang="it-IT" sz="2400" b="1" spc="100" dirty="0">
              <a:ln w="18000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Baskerville Old Face" pitchFamily="18" charset="0"/>
              <a:cs typeface="Andalus" pitchFamily="2" charset="-78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0166" y="4857760"/>
            <a:ext cx="6400800" cy="1042998"/>
          </a:xfrm>
        </p:spPr>
        <p:txBody>
          <a:bodyPr>
            <a:normAutofit fontScale="925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it-IT" sz="4000" b="1" dirty="0" smtClean="0">
                <a:ln w="50800"/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Dalle origini della città alle guerre di Pirro</a:t>
            </a:r>
            <a:endParaRPr lang="it-IT" sz="4000" b="1" dirty="0">
              <a:ln w="50800"/>
              <a:solidFill>
                <a:schemeClr val="accent3">
                  <a:lumMod val="50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ORIGINI DELLA CITTA’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dirty="0"/>
              <a:t>Verso il 706 a.C. gli Spartani fondarono la città di Taranto, seguendo </a:t>
            </a:r>
            <a:r>
              <a:rPr lang="it-IT" dirty="0" smtClean="0"/>
              <a:t>l’esempio che </a:t>
            </a:r>
            <a:r>
              <a:rPr lang="it-IT" dirty="0"/>
              <a:t>aveva </a:t>
            </a:r>
            <a:r>
              <a:rPr lang="it-IT" dirty="0" smtClean="0"/>
              <a:t>portato alla </a:t>
            </a:r>
            <a:r>
              <a:rPr lang="it-IT" dirty="0"/>
              <a:t>costruzione delle doriche </a:t>
            </a:r>
            <a:r>
              <a:rPr lang="it-IT" dirty="0" err="1"/>
              <a:t>Rhegion</a:t>
            </a:r>
            <a:r>
              <a:rPr lang="it-IT" dirty="0"/>
              <a:t> e </a:t>
            </a:r>
            <a:r>
              <a:rPr lang="it-IT" dirty="0" err="1"/>
              <a:t>Sybaris</a:t>
            </a:r>
            <a:r>
              <a:rPr lang="it-IT" dirty="0"/>
              <a:t>. Questo scenario si colloca in un quadro storico </a:t>
            </a:r>
            <a:r>
              <a:rPr lang="it-IT" dirty="0" smtClean="0"/>
              <a:t>dove </a:t>
            </a:r>
            <a:r>
              <a:rPr lang="it-IT" dirty="0"/>
              <a:t>i Calcidesi avevano fondato </a:t>
            </a:r>
            <a:r>
              <a:rPr lang="it-IT" dirty="0" err="1"/>
              <a:t>Cuma</a:t>
            </a:r>
            <a:r>
              <a:rPr lang="it-IT" dirty="0"/>
              <a:t>, </a:t>
            </a:r>
            <a:r>
              <a:rPr lang="it-IT" dirty="0" err="1"/>
              <a:t>Dicearchia</a:t>
            </a:r>
            <a:r>
              <a:rPr lang="it-IT" dirty="0"/>
              <a:t> e Neapolis, i Dori avevano </a:t>
            </a:r>
            <a:r>
              <a:rPr lang="it-IT" dirty="0" smtClean="0"/>
              <a:t>costruito Siracusa</a:t>
            </a:r>
            <a:r>
              <a:rPr lang="it-IT" dirty="0"/>
              <a:t>, </a:t>
            </a:r>
            <a:r>
              <a:rPr lang="it-IT" dirty="0" err="1"/>
              <a:t>Himera</a:t>
            </a:r>
            <a:r>
              <a:rPr lang="it-IT" dirty="0"/>
              <a:t> e </a:t>
            </a:r>
            <a:r>
              <a:rPr lang="it-IT" dirty="0" err="1"/>
              <a:t>Megara</a:t>
            </a:r>
            <a:r>
              <a:rPr lang="it-IT" dirty="0"/>
              <a:t> </a:t>
            </a:r>
            <a:r>
              <a:rPr lang="it-IT" dirty="0" err="1"/>
              <a:t>Hyblea</a:t>
            </a:r>
            <a:r>
              <a:rPr lang="it-IT" dirty="0"/>
              <a:t> . </a:t>
            </a:r>
            <a:r>
              <a:rPr lang="it-IT" dirty="0" smtClean="0"/>
              <a:t>Taranto era ubicata </a:t>
            </a:r>
            <a:r>
              <a:rPr lang="it-IT" dirty="0"/>
              <a:t>in una regione micenea </a:t>
            </a:r>
            <a:r>
              <a:rPr lang="it-IT" dirty="0" smtClean="0"/>
              <a:t>dove erano nate le città di </a:t>
            </a:r>
            <a:r>
              <a:rPr lang="it-IT" dirty="0" err="1" smtClean="0"/>
              <a:t>Callipolis</a:t>
            </a:r>
            <a:r>
              <a:rPr lang="it-IT" dirty="0"/>
              <a:t>, </a:t>
            </a:r>
            <a:r>
              <a:rPr lang="it-IT" dirty="0" err="1"/>
              <a:t>Hydrusa</a:t>
            </a:r>
            <a:r>
              <a:rPr lang="it-IT" dirty="0"/>
              <a:t> (Otranto), Oria e </a:t>
            </a:r>
            <a:r>
              <a:rPr lang="it-IT" dirty="0" err="1"/>
              <a:t>Rudiae</a:t>
            </a:r>
            <a:r>
              <a:rPr lang="it-IT" dirty="0"/>
              <a:t>. Taranto </a:t>
            </a:r>
            <a:r>
              <a:rPr lang="it-IT" dirty="0" smtClean="0"/>
              <a:t>era </a:t>
            </a:r>
            <a:r>
              <a:rPr lang="it-IT" dirty="0"/>
              <a:t>circondata da popolazioni autoctone come Apuli (a nord), </a:t>
            </a:r>
            <a:r>
              <a:rPr lang="it-IT" dirty="0" err="1"/>
              <a:t>Iapigi</a:t>
            </a:r>
            <a:r>
              <a:rPr lang="it-IT" dirty="0"/>
              <a:t> e </a:t>
            </a:r>
            <a:r>
              <a:rPr lang="it-IT" dirty="0" err="1"/>
              <a:t>Peuceti</a:t>
            </a:r>
            <a:r>
              <a:rPr lang="it-IT" dirty="0"/>
              <a:t> (al centro-est), Messapi (a sud). In </a:t>
            </a:r>
            <a:r>
              <a:rPr lang="it-IT" dirty="0" smtClean="0"/>
              <a:t>realtà, </a:t>
            </a:r>
            <a:r>
              <a:rPr lang="it-IT" dirty="0"/>
              <a:t>la </a:t>
            </a:r>
            <a:r>
              <a:rPr lang="it-IT" dirty="0" smtClean="0"/>
              <a:t>città, importante per la presenza di un porto, </a:t>
            </a:r>
            <a:r>
              <a:rPr lang="it-IT" dirty="0"/>
              <a:t>venne edificata sulla </a:t>
            </a:r>
            <a:r>
              <a:rPr lang="it-IT" dirty="0" err="1"/>
              <a:t>J</a:t>
            </a:r>
            <a:r>
              <a:rPr lang="it-IT" dirty="0" err="1" smtClean="0"/>
              <a:t>apigia</a:t>
            </a:r>
            <a:r>
              <a:rPr lang="it-IT" dirty="0" smtClean="0"/>
              <a:t> </a:t>
            </a:r>
            <a:r>
              <a:rPr lang="it-IT" dirty="0" err="1"/>
              <a:t>Taras</a:t>
            </a:r>
            <a:r>
              <a:rPr lang="it-IT" dirty="0"/>
              <a:t>.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attività commerciali della città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0" y="1428736"/>
            <a:ext cx="4572000" cy="4857784"/>
          </a:xfrm>
        </p:spPr>
        <p:txBody>
          <a:bodyPr>
            <a:noAutofit/>
          </a:bodyPr>
          <a:lstStyle/>
          <a:p>
            <a:pPr algn="just"/>
            <a:r>
              <a:rPr lang="it-IT" sz="1800" dirty="0"/>
              <a:t>La </a:t>
            </a:r>
            <a:r>
              <a:rPr lang="it-IT" sz="1800" dirty="0" smtClean="0"/>
              <a:t>città fu </a:t>
            </a:r>
            <a:r>
              <a:rPr lang="it-IT" sz="1800" dirty="0"/>
              <a:t>un centro </a:t>
            </a:r>
            <a:r>
              <a:rPr lang="it-IT" sz="1800" dirty="0" smtClean="0"/>
              <a:t>di scambio della </a:t>
            </a:r>
            <a:r>
              <a:rPr lang="it-IT" sz="1800" dirty="0"/>
              <a:t>ceramica achea, </a:t>
            </a:r>
            <a:r>
              <a:rPr lang="it-IT" sz="1800" dirty="0" smtClean="0"/>
              <a:t>un porto </a:t>
            </a:r>
            <a:r>
              <a:rPr lang="it-IT" sz="1800" dirty="0"/>
              <a:t>e </a:t>
            </a:r>
            <a:r>
              <a:rPr lang="it-IT" sz="1800" dirty="0" smtClean="0"/>
              <a:t>un luogo </a:t>
            </a:r>
            <a:r>
              <a:rPr lang="it-IT" sz="1800" dirty="0"/>
              <a:t>di sosta delle navi provenienti da oriente nelle loro </a:t>
            </a:r>
            <a:r>
              <a:rPr lang="it-IT" sz="1800" dirty="0" smtClean="0"/>
              <a:t>rotte vicine alla costa. </a:t>
            </a:r>
            <a:r>
              <a:rPr lang="it-IT" sz="1800" dirty="0"/>
              <a:t>Divenne famosa </a:t>
            </a:r>
            <a:r>
              <a:rPr lang="it-IT" sz="1800" dirty="0" smtClean="0"/>
              <a:t>per i suoi manufatti in terracotta esportati </a:t>
            </a:r>
            <a:r>
              <a:rPr lang="it-IT" sz="1800" dirty="0"/>
              <a:t>in tutto il </a:t>
            </a:r>
            <a:r>
              <a:rPr lang="it-IT" sz="1800" dirty="0" smtClean="0"/>
              <a:t>Mediterraneo</a:t>
            </a:r>
            <a:r>
              <a:rPr lang="it-IT" sz="1800" dirty="0"/>
              <a:t>.</a:t>
            </a:r>
            <a:r>
              <a:rPr lang="it-IT" sz="1800" dirty="0" smtClean="0"/>
              <a:t> Famosa era anche per le sue statue dei templi e dell'agorà (quella di Zeus, di Rodi, di </a:t>
            </a:r>
            <a:r>
              <a:rPr lang="it-IT" sz="1800" dirty="0" err="1" smtClean="0"/>
              <a:t>Lisippo</a:t>
            </a:r>
            <a:r>
              <a:rPr lang="it-IT" sz="1800" dirty="0" smtClean="0"/>
              <a:t>).</a:t>
            </a:r>
            <a:r>
              <a:rPr lang="it-IT" sz="1800" dirty="0"/>
              <a:t> Una fiorente produzione locale è da riconoscere nell’ambito della scultura in </a:t>
            </a:r>
            <a:r>
              <a:rPr lang="it-IT" sz="1800" dirty="0" smtClean="0"/>
              <a:t>calcare, in terracotta e nella </a:t>
            </a:r>
            <a:r>
              <a:rPr lang="it-IT" sz="1800" u="sng" dirty="0" smtClean="0">
                <a:hlinkClick r:id="rId2"/>
              </a:rPr>
              <a:t>coroplastica</a:t>
            </a:r>
            <a:r>
              <a:rPr lang="it-IT" sz="1800" dirty="0"/>
              <a:t>;</a:t>
            </a:r>
            <a:r>
              <a:rPr lang="it-IT" sz="1800" dirty="0" smtClean="0"/>
              <a:t> il commercio riguardò </a:t>
            </a:r>
            <a:r>
              <a:rPr lang="it-IT" sz="1800" dirty="0"/>
              <a:t>non solo l</a:t>
            </a:r>
            <a:r>
              <a:rPr lang="it-IT" sz="1800" dirty="0" smtClean="0"/>
              <a:t>’ambiente </a:t>
            </a:r>
            <a:r>
              <a:rPr lang="it-IT" sz="1800" dirty="0"/>
              <a:t>italico, ma </a:t>
            </a:r>
            <a:r>
              <a:rPr lang="it-IT" sz="1800" dirty="0" smtClean="0"/>
              <a:t>anche la </a:t>
            </a:r>
            <a:r>
              <a:rPr lang="it-IT" sz="1800" dirty="0"/>
              <a:t>Francia meridionale e </a:t>
            </a:r>
            <a:r>
              <a:rPr lang="it-IT" sz="1800" dirty="0" smtClean="0"/>
              <a:t>la </a:t>
            </a:r>
            <a:r>
              <a:rPr lang="it-IT" sz="1800" dirty="0"/>
              <a:t>Spagna. Non vanno infine trascurate la </a:t>
            </a:r>
            <a:r>
              <a:rPr lang="it-IT" sz="1800" u="sng" dirty="0">
                <a:hlinkClick r:id="rId3"/>
              </a:rPr>
              <a:t>toreutica</a:t>
            </a:r>
            <a:r>
              <a:rPr lang="it-IT" sz="1800" dirty="0"/>
              <a:t> e le oreficerie, con le ricche opere prodotte a Taranto e a Reggio, e la </a:t>
            </a:r>
            <a:r>
              <a:rPr lang="it-IT" sz="1800" dirty="0" smtClean="0"/>
              <a:t>creazione delle monete incise.</a:t>
            </a:r>
            <a:endParaRPr lang="it-IT" sz="1800" dirty="0"/>
          </a:p>
        </p:txBody>
      </p:sp>
      <p:pic>
        <p:nvPicPr>
          <p:cNvPr id="5" name="Segnaposto contenuto 4" descr="img_centrale_tutti_pezzi.jpg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648200" y="2875437"/>
            <a:ext cx="4038600" cy="197548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it-IT" sz="3200" b="1" dirty="0" smtClean="0"/>
              <a:t>Le campagne espansionistiche di Taranto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28596" y="571480"/>
            <a:ext cx="8358246" cy="3929090"/>
          </a:xfrm>
        </p:spPr>
        <p:txBody>
          <a:bodyPr>
            <a:noAutofit/>
          </a:bodyPr>
          <a:lstStyle/>
          <a:p>
            <a:pPr algn="just"/>
            <a:r>
              <a:rPr lang="it-IT" sz="1800" dirty="0" smtClean="0"/>
              <a:t> </a:t>
            </a:r>
            <a:r>
              <a:rPr lang="it-IT" sz="1800" dirty="0"/>
              <a:t>Fino al 280 a.C. la flotta navale tarantina era superiore a quella romana. Accerchiata da Lucani, </a:t>
            </a:r>
            <a:r>
              <a:rPr lang="it-IT" sz="1800" dirty="0" err="1"/>
              <a:t>Iapigi</a:t>
            </a:r>
            <a:r>
              <a:rPr lang="it-IT" sz="1800" dirty="0"/>
              <a:t> e Romani, Taranto decadde, </a:t>
            </a:r>
            <a:r>
              <a:rPr lang="it-IT" sz="1800" dirty="0" smtClean="0"/>
              <a:t>perché </a:t>
            </a:r>
            <a:r>
              <a:rPr lang="it-IT" sz="1800" dirty="0"/>
              <a:t>affidò il comando degli eserciti a generali stranieri, tra </a:t>
            </a:r>
            <a:r>
              <a:rPr lang="it-IT" sz="1800" dirty="0" smtClean="0"/>
              <a:t>i quali ricordiamo </a:t>
            </a:r>
            <a:r>
              <a:rPr lang="it-IT" sz="1800" dirty="0" err="1"/>
              <a:t>Cleonimo</a:t>
            </a:r>
            <a:r>
              <a:rPr lang="it-IT" sz="1800" dirty="0"/>
              <a:t>, </a:t>
            </a:r>
            <a:r>
              <a:rPr lang="it-IT" sz="1800" dirty="0" err="1"/>
              <a:t>Archidamo</a:t>
            </a:r>
            <a:r>
              <a:rPr lang="it-IT" sz="1800" dirty="0"/>
              <a:t>, Alessandro il Molosso, Pirro.</a:t>
            </a:r>
            <a:r>
              <a:rPr lang="it-IT" sz="1800" dirty="0" smtClean="0"/>
              <a:t> Nel 473 a.C. i tarantini cercarono inutilmente di conquistare la capitale </a:t>
            </a:r>
            <a:r>
              <a:rPr lang="it-IT" sz="1800" dirty="0" err="1" smtClean="0"/>
              <a:t>messapica</a:t>
            </a:r>
            <a:r>
              <a:rPr lang="it-IT" sz="1800" dirty="0" smtClean="0"/>
              <a:t> Manduria. Nel 410 a.C. Taranto controllò la zona di Brindisi, appartenente al regno </a:t>
            </a:r>
            <a:r>
              <a:rPr lang="it-IT" sz="1800" dirty="0" err="1" smtClean="0"/>
              <a:t>Japigio-Messapico</a:t>
            </a:r>
            <a:r>
              <a:rPr lang="it-IT" sz="1800" dirty="0" smtClean="0"/>
              <a:t>. Tale dominio durò poco tempo, in quanto gli </a:t>
            </a:r>
            <a:r>
              <a:rPr lang="it-IT" sz="1800" dirty="0" err="1" smtClean="0"/>
              <a:t>Iapigi</a:t>
            </a:r>
            <a:r>
              <a:rPr lang="it-IT" sz="1800" dirty="0" smtClean="0"/>
              <a:t> ripresero il controllo con l'aiuto di Atene.Nel </a:t>
            </a:r>
            <a:r>
              <a:rPr lang="it-IT" sz="1800" dirty="0"/>
              <a:t>444 a.C., per porre fine alla guerra con </a:t>
            </a:r>
            <a:r>
              <a:rPr lang="it-IT" sz="1800" dirty="0" err="1"/>
              <a:t>Thurii</a:t>
            </a:r>
            <a:r>
              <a:rPr lang="it-IT" sz="1800" dirty="0"/>
              <a:t>, venne eretta la città di </a:t>
            </a:r>
            <a:r>
              <a:rPr lang="it-IT" sz="1800" dirty="0" err="1"/>
              <a:t>Heraclea</a:t>
            </a:r>
            <a:r>
              <a:rPr lang="it-IT" sz="1800" dirty="0"/>
              <a:t> in piena </a:t>
            </a:r>
            <a:r>
              <a:rPr lang="it-IT" sz="1800" dirty="0" err="1"/>
              <a:t>Siritide</a:t>
            </a:r>
            <a:r>
              <a:rPr lang="it-IT" sz="1800" dirty="0"/>
              <a:t>. Sia quest'ultima che Metaponto entrarono sotto l'influenza tarantina. Verso il 390 a.C. Taranto ingaggiò una lotta contro Siracusa che controllava quasi tutta la </a:t>
            </a:r>
            <a:r>
              <a:rPr lang="it-IT" sz="1800" dirty="0" smtClean="0"/>
              <a:t>Calabria,; la guerra  si risolse </a:t>
            </a:r>
            <a:r>
              <a:rPr lang="it-IT" sz="1800" dirty="0"/>
              <a:t>con </a:t>
            </a:r>
            <a:r>
              <a:rPr lang="it-IT" sz="1800" dirty="0" smtClean="0"/>
              <a:t>patti di </a:t>
            </a:r>
            <a:r>
              <a:rPr lang="it-IT" sz="1800" dirty="0"/>
              <a:t>pace</a:t>
            </a:r>
            <a:r>
              <a:rPr lang="it-IT" sz="1800" dirty="0" smtClean="0"/>
              <a:t>. </a:t>
            </a:r>
            <a:r>
              <a:rPr lang="it-IT" sz="1800" dirty="0"/>
              <a:t>Nel 342 a.C. il re di Sparta </a:t>
            </a:r>
            <a:r>
              <a:rPr lang="it-IT" sz="1800" dirty="0" err="1"/>
              <a:t>Archidamo</a:t>
            </a:r>
            <a:r>
              <a:rPr lang="it-IT" sz="1800" dirty="0"/>
              <a:t> III arrivò a Taranto e nel 338 </a:t>
            </a:r>
            <a:r>
              <a:rPr lang="it-IT" sz="1800" dirty="0" err="1"/>
              <a:t>a.C</a:t>
            </a:r>
            <a:r>
              <a:rPr lang="it-IT" sz="1800" dirty="0"/>
              <a:t>, venne ucciso da Lucani e </a:t>
            </a:r>
            <a:r>
              <a:rPr lang="it-IT" sz="1800" dirty="0" err="1"/>
              <a:t>Messapi</a:t>
            </a:r>
            <a:r>
              <a:rPr lang="it-IT" sz="1800" dirty="0"/>
              <a:t> sotto le mura di Manduria. I Lucani allora conquistano </a:t>
            </a:r>
            <a:r>
              <a:rPr lang="it-IT" sz="1800" dirty="0" err="1"/>
              <a:t>Heraclea</a:t>
            </a:r>
            <a:r>
              <a:rPr lang="it-IT" sz="1800" dirty="0"/>
              <a:t>. Fu </a:t>
            </a:r>
            <a:r>
              <a:rPr lang="it-IT" sz="1800" dirty="0" smtClean="0"/>
              <a:t>poi la </a:t>
            </a:r>
            <a:r>
              <a:rPr lang="it-IT" sz="1800" dirty="0"/>
              <a:t>volta di Alessandro il </a:t>
            </a:r>
            <a:r>
              <a:rPr lang="it-IT" sz="1800" dirty="0" smtClean="0"/>
              <a:t>Molosso, </a:t>
            </a:r>
            <a:r>
              <a:rPr lang="it-IT" sz="1800" dirty="0"/>
              <a:t>che, con il sostegno di Taranto, prese </a:t>
            </a:r>
            <a:r>
              <a:rPr lang="it-IT" sz="1800" dirty="0" smtClean="0"/>
              <a:t>Brindisi, </a:t>
            </a:r>
            <a:r>
              <a:rPr lang="it-IT" sz="1800" dirty="0"/>
              <a:t>Siponto, </a:t>
            </a:r>
            <a:r>
              <a:rPr lang="it-IT" sz="1800" dirty="0" err="1"/>
              <a:t>Heraclea</a:t>
            </a:r>
            <a:r>
              <a:rPr lang="it-IT" sz="1800" dirty="0"/>
              <a:t>, </a:t>
            </a:r>
            <a:r>
              <a:rPr lang="it-IT" sz="1800" dirty="0" err="1"/>
              <a:t>Cosentia</a:t>
            </a:r>
            <a:r>
              <a:rPr lang="it-IT" sz="1800" dirty="0"/>
              <a:t>, capitale dei </a:t>
            </a:r>
            <a:r>
              <a:rPr lang="it-IT" sz="1800" dirty="0" err="1"/>
              <a:t>Brutii</a:t>
            </a:r>
            <a:r>
              <a:rPr lang="it-IT" sz="1800" dirty="0"/>
              <a:t> e Paestum. </a:t>
            </a:r>
          </a:p>
        </p:txBody>
      </p:sp>
      <p:pic>
        <p:nvPicPr>
          <p:cNvPr id="5" name="Segnaposto contenuto 4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143240" y="4572008"/>
            <a:ext cx="2643206" cy="214314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2428892"/>
          </a:xfrm>
        </p:spPr>
        <p:txBody>
          <a:bodyPr>
            <a:noAutofit/>
          </a:bodyPr>
          <a:lstStyle/>
          <a:p>
            <a:pPr algn="just"/>
            <a:r>
              <a:rPr lang="it-IT" sz="2000" dirty="0" smtClean="0"/>
              <a:t>I tarantini abbandonarono ben presto il progetto di supremazia, perché temevano che, prima o poi, sarebbero stati sottomessi. Quindi, di nuovo, Taranto chiese l'aiuto a Sparta ed arrivò </a:t>
            </a:r>
            <a:r>
              <a:rPr lang="it-IT" sz="2000" dirty="0" err="1" smtClean="0"/>
              <a:t>Cleonimo</a:t>
            </a:r>
            <a:r>
              <a:rPr lang="it-IT" sz="2000" dirty="0" smtClean="0"/>
              <a:t> con 5.000 uomini e 20.000 mercenari trovati anche tra i Messapi. I Romani, nel 302 a.C., si accordarono per una pace nella quale si impegnavano a non attraversare Capo </a:t>
            </a:r>
            <a:r>
              <a:rPr lang="it-IT" sz="2000" dirty="0" err="1" smtClean="0"/>
              <a:t>Lacinio</a:t>
            </a:r>
            <a:r>
              <a:rPr lang="it-IT" sz="2000" dirty="0" smtClean="0"/>
              <a:t>. La partenza di </a:t>
            </a:r>
            <a:r>
              <a:rPr lang="it-IT" sz="2000" dirty="0" err="1" smtClean="0"/>
              <a:t>Cleonimo</a:t>
            </a:r>
            <a:r>
              <a:rPr lang="it-IT" sz="2000" dirty="0" smtClean="0"/>
              <a:t> segna l'intervento del re siracusano. La morte di Agatocle segna l'ascesa al potere dei Bruzi e Romani, che controllavano tutto il sud dell'Italia, a parte Taranto. </a:t>
            </a:r>
            <a:endParaRPr lang="it-IT" sz="2000" dirty="0"/>
          </a:p>
        </p:txBody>
      </p:sp>
      <p:pic>
        <p:nvPicPr>
          <p:cNvPr id="4" name="Segnaposto contenuto 3" descr="mondo11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3071810"/>
            <a:ext cx="7215238" cy="335758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3008313" cy="65562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Le guerre di Pirro</a:t>
            </a:r>
            <a:endParaRPr lang="it-IT" sz="2800" dirty="0"/>
          </a:p>
        </p:txBody>
      </p:sp>
      <p:pic>
        <p:nvPicPr>
          <p:cNvPr id="5" name="Segnaposto contenuto 4" descr="pic_mediterraneo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3571876"/>
            <a:ext cx="5715040" cy="2994920"/>
          </a:xfrm>
        </p:spPr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28596" y="785794"/>
            <a:ext cx="7901014" cy="278608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1800" dirty="0"/>
              <a:t>Una flotta romana entrò nella città, </a:t>
            </a:r>
            <a:r>
              <a:rPr lang="it-IT" sz="1800" dirty="0" smtClean="0"/>
              <a:t>trasgredendo i </a:t>
            </a:r>
            <a:r>
              <a:rPr lang="it-IT" sz="1800" dirty="0"/>
              <a:t>patti di </a:t>
            </a:r>
            <a:r>
              <a:rPr lang="it-IT" sz="1800" dirty="0" err="1"/>
              <a:t>Cleonimo</a:t>
            </a:r>
            <a:r>
              <a:rPr lang="it-IT" sz="1800" dirty="0"/>
              <a:t>, ma venne sconfitta dai tarantini. Incitati dalla vittoria ripresero </a:t>
            </a:r>
            <a:r>
              <a:rPr lang="it-IT" sz="1800" dirty="0" err="1"/>
              <a:t>Thurii</a:t>
            </a:r>
            <a:r>
              <a:rPr lang="it-IT" sz="1800" dirty="0"/>
              <a:t>, ma giunsero le legioni </a:t>
            </a:r>
            <a:r>
              <a:rPr lang="it-IT" sz="1800" dirty="0" smtClean="0"/>
              <a:t> romane. Questo </a:t>
            </a:r>
            <a:r>
              <a:rPr lang="it-IT" sz="1800" dirty="0"/>
              <a:t>gesto scatenò l'ira di Taranto che entrò in guerra con Roma e chiese il supporto di Pirro, il re </a:t>
            </a:r>
            <a:r>
              <a:rPr lang="it-IT" sz="1800" dirty="0" smtClean="0"/>
              <a:t>dell'Epiro. </a:t>
            </a:r>
            <a:r>
              <a:rPr lang="it-IT" sz="1800" dirty="0"/>
              <a:t>Nel 280 </a:t>
            </a:r>
            <a:r>
              <a:rPr lang="it-IT" sz="1800" dirty="0" smtClean="0"/>
              <a:t>a.C</a:t>
            </a:r>
            <a:r>
              <a:rPr lang="it-IT" sz="1800" dirty="0"/>
              <a:t>. ad </a:t>
            </a:r>
            <a:r>
              <a:rPr lang="it-IT" sz="1800" dirty="0" err="1"/>
              <a:t>Eraclea</a:t>
            </a:r>
            <a:r>
              <a:rPr lang="it-IT" sz="1800" dirty="0"/>
              <a:t> e nel 279 a.C. ad Ascoli </a:t>
            </a:r>
            <a:r>
              <a:rPr lang="it-IT" sz="1800" dirty="0" smtClean="0"/>
              <a:t>Satriano ,Pirro</a:t>
            </a:r>
            <a:r>
              <a:rPr lang="it-IT" sz="1800" dirty="0"/>
              <a:t>, portando sul campo di battaglia uno strumento da guerra </a:t>
            </a:r>
            <a:r>
              <a:rPr lang="it-IT" sz="1800" dirty="0" smtClean="0"/>
              <a:t>sconosciuto fino </a:t>
            </a:r>
            <a:r>
              <a:rPr lang="it-IT" sz="1800" dirty="0"/>
              <a:t>a quel momento ai </a:t>
            </a:r>
            <a:r>
              <a:rPr lang="it-IT" sz="1800" dirty="0" smtClean="0"/>
              <a:t>Romani, gli elefanti, li </a:t>
            </a:r>
            <a:r>
              <a:rPr lang="it-IT" sz="1800" dirty="0"/>
              <a:t>sconfisse, riportando tuttavia a sua volta gravissime perdite.  Pirro passò allora in </a:t>
            </a:r>
            <a:r>
              <a:rPr lang="it-IT" sz="1800" dirty="0" smtClean="0"/>
              <a:t>Sicilia e </a:t>
            </a:r>
            <a:r>
              <a:rPr lang="it-IT" sz="1800" dirty="0"/>
              <a:t>si autoproclamò re </a:t>
            </a:r>
            <a:r>
              <a:rPr lang="it-IT" sz="1800" dirty="0" smtClean="0"/>
              <a:t>dell‘Isola</a:t>
            </a:r>
            <a:r>
              <a:rPr lang="it-IT" sz="1800" dirty="0"/>
              <a:t>, </a:t>
            </a:r>
            <a:r>
              <a:rPr lang="it-IT" sz="1800" dirty="0" smtClean="0"/>
              <a:t> </a:t>
            </a:r>
            <a:r>
              <a:rPr lang="it-IT" sz="1800" dirty="0"/>
              <a:t>fu però ben presto costretto ad </a:t>
            </a:r>
            <a:r>
              <a:rPr lang="it-IT" sz="1800" dirty="0" smtClean="0"/>
              <a:t>abbandonare la carica </a:t>
            </a:r>
            <a:r>
              <a:rPr lang="it-IT" sz="1800" dirty="0"/>
              <a:t>a causa </a:t>
            </a:r>
            <a:r>
              <a:rPr lang="it-IT" sz="1800" dirty="0" smtClean="0"/>
              <a:t>della resistenza trovata. </a:t>
            </a:r>
            <a:r>
              <a:rPr lang="it-IT" sz="1800" dirty="0"/>
              <a:t>Tornato sulla penisola, decise di proseguire </a:t>
            </a:r>
            <a:r>
              <a:rPr lang="it-IT" sz="1800" dirty="0" smtClean="0"/>
              <a:t>le lotte contro </a:t>
            </a:r>
            <a:r>
              <a:rPr lang="it-IT" sz="1800" dirty="0"/>
              <a:t>Roma, ma nel 275 a.C. venne sconfitto a </a:t>
            </a:r>
            <a:r>
              <a:rPr lang="it-IT" sz="1800" i="1" dirty="0" err="1"/>
              <a:t>Maleventum</a:t>
            </a:r>
            <a:r>
              <a:rPr lang="it-IT" sz="1800" dirty="0"/>
              <a:t>, che da quel giorno divenne per i Romani </a:t>
            </a:r>
            <a:r>
              <a:rPr lang="it-IT" sz="1800" i="1" dirty="0" err="1"/>
              <a:t>Beneventum</a:t>
            </a:r>
            <a:r>
              <a:rPr lang="it-IT" sz="1800" dirty="0"/>
              <a:t>. </a:t>
            </a:r>
            <a:r>
              <a:rPr lang="it-IT" sz="1800" dirty="0" smtClean="0"/>
              <a:t>Alla </a:t>
            </a:r>
            <a:r>
              <a:rPr lang="it-IT" sz="1800" dirty="0"/>
              <a:t>fine della guerra contro Pirro, Taranto divenne </a:t>
            </a:r>
            <a:r>
              <a:rPr lang="it-IT" sz="1800" i="1" dirty="0"/>
              <a:t>socia </a:t>
            </a:r>
            <a:r>
              <a:rPr lang="it-IT" sz="1800" i="1" dirty="0" err="1"/>
              <a:t>navalis</a:t>
            </a:r>
            <a:r>
              <a:rPr lang="it-IT" sz="1800" dirty="0"/>
              <a:t> di Roma.</a:t>
            </a:r>
          </a:p>
          <a:p>
            <a:pPr algn="just"/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SITOGRAFIA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hlinkClick r:id="rId2"/>
              </a:rPr>
              <a:t>www.sapere.it</a:t>
            </a:r>
            <a:endParaRPr lang="it-IT" dirty="0" smtClean="0"/>
          </a:p>
          <a:p>
            <a:r>
              <a:rPr lang="it-IT" dirty="0" smtClean="0">
                <a:hlinkClick r:id="rId3"/>
              </a:rPr>
              <a:t>www.treccani.it</a:t>
            </a:r>
            <a:endParaRPr lang="it-IT" dirty="0" smtClean="0"/>
          </a:p>
          <a:p>
            <a:r>
              <a:rPr lang="it-IT" dirty="0" smtClean="0">
                <a:hlinkClick r:id="rId4"/>
              </a:rPr>
              <a:t>www.mondogreco.net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algn="r">
              <a:buNone/>
            </a:pPr>
            <a:r>
              <a:rPr lang="it-IT" sz="1600" dirty="0" smtClean="0"/>
              <a:t>Lavoro di Giulia Vittoria Cavallo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635</Words>
  <Application>Microsoft Office PowerPoint</Application>
  <PresentationFormat>Presentazione su schermo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Andalus</vt:lpstr>
      <vt:lpstr>Arial</vt:lpstr>
      <vt:lpstr>Baskerville Old Face</vt:lpstr>
      <vt:lpstr>Calibri</vt:lpstr>
      <vt:lpstr>Tema di Office</vt:lpstr>
      <vt:lpstr>TARANTO E LA MAGNA GRECIA di Giulia Vittoria Cavallo</vt:lpstr>
      <vt:lpstr>LE ORIGINI DELLA CITTA’</vt:lpstr>
      <vt:lpstr>Le attività commerciali della città</vt:lpstr>
      <vt:lpstr>Le campagne espansionistiche di Taranto</vt:lpstr>
      <vt:lpstr>I tarantini abbandonarono ben presto il progetto di supremazia, perché temevano che, prima o poi, sarebbero stati sottomessi. Quindi, di nuovo, Taranto chiese l'aiuto a Sparta ed arrivò Cleonimo con 5.000 uomini e 20.000 mercenari trovati anche tra i Messapi. I Romani, nel 302 a.C., si accordarono per una pace nella quale si impegnavano a non attraversare Capo Lacinio. La partenza di Cleonimo segna l'intervento del re siracusano. La morte di Agatocle segna l'ascesa al potere dei Bruzi e Romani, che controllavano tutto il sud dell'Italia, a parte Taranto. </vt:lpstr>
      <vt:lpstr>Le guerre di Pirro</vt:lpstr>
      <vt:lpstr>SITOGRAFIA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TARANTO COLONIA DELLA MAGNA GRECIA</dc:title>
  <dc:creator>Valued Acer Customer</dc:creator>
  <cp:lastModifiedBy>io</cp:lastModifiedBy>
  <cp:revision>14</cp:revision>
  <dcterms:created xsi:type="dcterms:W3CDTF">2013-02-19T16:06:12Z</dcterms:created>
  <dcterms:modified xsi:type="dcterms:W3CDTF">2013-02-28T16:24:46Z</dcterms:modified>
</cp:coreProperties>
</file>