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70" r:id="rId3"/>
    <p:sldId id="267" r:id="rId4"/>
    <p:sldId id="272" r:id="rId5"/>
    <p:sldId id="274" r:id="rId6"/>
    <p:sldId id="273" r:id="rId7"/>
    <p:sldId id="268" r:id="rId8"/>
    <p:sldId id="269" r:id="rId9"/>
    <p:sldId id="271" r:id="rId10"/>
    <p:sldId id="275" r:id="rId11"/>
    <p:sldId id="27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5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077A-75D7-4CE6-8286-E2E75097E1E1}" type="datetimeFigureOut">
              <a:rPr lang="it-IT" smtClean="0"/>
              <a:pPr/>
              <a:t>11/06/2014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877C-54D8-41A1-B931-F065E2D10496}" type="slidenum">
              <a:rPr lang="it-IT" smtClean="0"/>
              <a:pPr/>
              <a:t>‹N›</a:t>
            </a:fld>
            <a:endParaRPr lang="it-IT"/>
          </a:p>
        </p:txBody>
      </p:sp>
    </p:spTree>
    <p:extLst>
      <p:ext uri="{BB962C8B-B14F-4D97-AF65-F5344CB8AC3E}">
        <p14:creationId xmlns="" xmlns:p14="http://schemas.microsoft.com/office/powerpoint/2010/main" val="349307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9ED877C-54D8-41A1-B931-F065E2D10496}" type="slidenum">
              <a:rPr lang="it-IT" smtClean="0"/>
              <a:pPr/>
              <a:t>2</a:t>
            </a:fld>
            <a:endParaRPr lang="it-IT"/>
          </a:p>
        </p:txBody>
      </p:sp>
    </p:spTree>
    <p:extLst>
      <p:ext uri="{BB962C8B-B14F-4D97-AF65-F5344CB8AC3E}">
        <p14:creationId xmlns="" xmlns:p14="http://schemas.microsoft.com/office/powerpoint/2010/main" val="333785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4295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48465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873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54816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700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4802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31278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57466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78312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6638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54522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64481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cid:image003.gif@01CEF761.69CC2D00" TargetMode="External"/><Relationship Id="rId7" Type="http://schemas.openxmlformats.org/officeDocument/2006/relationships/image" Target="cid:image005.jpg@01CEF761.69CC2D00" TargetMode="External"/><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cid:image004.gif@01CEF761.69CC2D00" TargetMode="Externa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5621" y="500063"/>
            <a:ext cx="10515600" cy="143928"/>
          </a:xfrm>
        </p:spPr>
        <p:txBody>
          <a:bodyPr>
            <a:normAutofit fontScale="90000"/>
          </a:bodyPr>
          <a:lstStyle/>
          <a:p>
            <a:pPr algn="ctr"/>
            <a:r>
              <a:rPr lang="it-IT" sz="2400" b="1" dirty="0" smtClean="0">
                <a:solidFill>
                  <a:srgbClr val="0070C0"/>
                </a:solidFill>
              </a:rPr>
              <a:t>Masseria Brancati di Ostuni (Br)</a:t>
            </a:r>
            <a:r>
              <a:rPr lang="it-IT" sz="2400" dirty="0" smtClean="0"/>
              <a:t/>
            </a:r>
            <a:br>
              <a:rPr lang="it-IT" sz="2400" dirty="0" smtClean="0"/>
            </a:br>
            <a:r>
              <a:rPr lang="it-IT" sz="2400" b="1" dirty="0" smtClean="0">
                <a:solidFill>
                  <a:srgbClr val="FF0000"/>
                </a:solidFill>
              </a:rPr>
              <a:t>Azienda olivicola e olearia condotta in agricoltura biologica</a:t>
            </a:r>
            <a:br>
              <a:rPr lang="it-IT" sz="2400" b="1" dirty="0" smtClean="0">
                <a:solidFill>
                  <a:srgbClr val="FF0000"/>
                </a:solidFill>
              </a:rPr>
            </a:br>
            <a:r>
              <a:rPr lang="it-IT" sz="2400" b="1" dirty="0" smtClean="0">
                <a:solidFill>
                  <a:srgbClr val="FF0000"/>
                </a:solidFill>
              </a:rPr>
              <a:t/>
            </a:r>
            <a:br>
              <a:rPr lang="it-IT" sz="2400" b="1" dirty="0" smtClean="0">
                <a:solidFill>
                  <a:srgbClr val="FF0000"/>
                </a:solidFill>
              </a:rPr>
            </a:br>
            <a:endParaRPr lang="it-IT" sz="2400" b="1" dirty="0">
              <a:solidFill>
                <a:srgbClr val="FF0000"/>
              </a:solidFill>
            </a:endParaRPr>
          </a:p>
        </p:txBody>
      </p:sp>
      <p:sp>
        <p:nvSpPr>
          <p:cNvPr id="3" name="CasellaDiTesto 2"/>
          <p:cNvSpPr txBox="1"/>
          <p:nvPr/>
        </p:nvSpPr>
        <p:spPr>
          <a:xfrm>
            <a:off x="237506" y="669097"/>
            <a:ext cx="4488874" cy="6423297"/>
          </a:xfrm>
          <a:prstGeom prst="rect">
            <a:avLst/>
          </a:prstGeom>
          <a:noFill/>
        </p:spPr>
        <p:txBody>
          <a:bodyPr wrap="square" rtlCol="0">
            <a:spAutoFit/>
          </a:bodyPr>
          <a:lstStyle/>
          <a:p>
            <a:pPr algn="just">
              <a:lnSpc>
                <a:spcPct val="170000"/>
              </a:lnSpc>
            </a:pPr>
            <a:r>
              <a:rPr lang="it-IT" sz="1600" dirty="0">
                <a:latin typeface="Times New Roman" pitchFamily="18" charset="0"/>
                <a:cs typeface="Times New Roman" pitchFamily="18" charset="0"/>
              </a:rPr>
              <a:t>Oggi 29/05/2014 siamo andati a visitare la masseria Brancati di Ostuni, che è una masseria </a:t>
            </a:r>
            <a:r>
              <a:rPr lang="it-IT" sz="1600" dirty="0">
                <a:solidFill>
                  <a:srgbClr val="FF0000"/>
                </a:solidFill>
                <a:latin typeface="Times New Roman" pitchFamily="18" charset="0"/>
                <a:cs typeface="Times New Roman" pitchFamily="18" charset="0"/>
              </a:rPr>
              <a:t>polifunzionale</a:t>
            </a:r>
            <a:r>
              <a:rPr lang="it-IT" sz="1600" dirty="0">
                <a:latin typeface="Times New Roman" pitchFamily="18" charset="0"/>
                <a:cs typeface="Times New Roman" pitchFamily="18" charset="0"/>
              </a:rPr>
              <a:t>, perché oltre ad essere un’azienda olivicola ed olearia condotta in agricoltura biologica </a:t>
            </a:r>
            <a:r>
              <a:rPr lang="it-IT" sz="1600" dirty="0" smtClean="0">
                <a:latin typeface="Times New Roman" pitchFamily="18" charset="0"/>
                <a:cs typeface="Times New Roman" pitchFamily="18" charset="0"/>
              </a:rPr>
              <a:t>è </a:t>
            </a:r>
            <a:r>
              <a:rPr lang="it-IT" sz="1600" dirty="0">
                <a:latin typeface="Times New Roman" pitchFamily="18" charset="0"/>
                <a:cs typeface="Times New Roman" pitchFamily="18" charset="0"/>
              </a:rPr>
              <a:t>anche un bed &amp; breakfast. </a:t>
            </a:r>
          </a:p>
          <a:p>
            <a:pPr algn="just">
              <a:lnSpc>
                <a:spcPct val="170000"/>
              </a:lnSpc>
            </a:pPr>
            <a:r>
              <a:rPr lang="it-IT" sz="1600" dirty="0" smtClean="0">
                <a:latin typeface="Times New Roman" pitchFamily="18" charset="0"/>
                <a:cs typeface="Times New Roman" pitchFamily="18" charset="0"/>
              </a:rPr>
              <a:t>Completamente </a:t>
            </a:r>
            <a:r>
              <a:rPr lang="it-IT" sz="1600" dirty="0">
                <a:latin typeface="Times New Roman" pitchFamily="18" charset="0"/>
                <a:cs typeface="Times New Roman" pitchFamily="18" charset="0"/>
              </a:rPr>
              <a:t>immersa nel verde di maestosi alberi di </a:t>
            </a:r>
            <a:r>
              <a:rPr lang="it-IT" sz="1600" dirty="0" smtClean="0">
                <a:latin typeface="Times New Roman" pitchFamily="18" charset="0"/>
                <a:cs typeface="Times New Roman" pitchFamily="18" charset="0"/>
              </a:rPr>
              <a:t>ulivo,</a:t>
            </a:r>
            <a:r>
              <a:rPr lang="it-IT" sz="1600" dirty="0">
                <a:latin typeface="Times New Roman" pitchFamily="18" charset="0"/>
                <a:cs typeface="Times New Roman" pitchFamily="18" charset="0"/>
              </a:rPr>
              <a:t> questa masseria </a:t>
            </a:r>
            <a:r>
              <a:rPr lang="it-IT" sz="1600" dirty="0">
                <a:solidFill>
                  <a:srgbClr val="FF0000"/>
                </a:solidFill>
                <a:latin typeface="Times New Roman" pitchFamily="18" charset="0"/>
                <a:cs typeface="Times New Roman" pitchFamily="18" charset="0"/>
              </a:rPr>
              <a:t>fortificata</a:t>
            </a:r>
            <a:r>
              <a:rPr lang="it-IT" sz="1600" dirty="0">
                <a:latin typeface="Times New Roman" pitchFamily="18" charset="0"/>
                <a:cs typeface="Times New Roman" pitchFamily="18" charset="0"/>
              </a:rPr>
              <a:t> conserva intatte le sue caratteristiche originarie, testimonianze di storia. </a:t>
            </a:r>
            <a:endParaRPr lang="it-IT" sz="1600" dirty="0" smtClean="0">
              <a:latin typeface="Times New Roman" pitchFamily="18" charset="0"/>
              <a:cs typeface="Times New Roman" pitchFamily="18" charset="0"/>
            </a:endParaRPr>
          </a:p>
          <a:p>
            <a:pPr algn="just">
              <a:lnSpc>
                <a:spcPct val="170000"/>
              </a:lnSpc>
            </a:pPr>
            <a:r>
              <a:rPr lang="it-IT" sz="1600" dirty="0" smtClean="0">
                <a:latin typeface="Times New Roman" pitchFamily="18" charset="0"/>
                <a:cs typeface="Times New Roman" pitchFamily="18" charset="0"/>
              </a:rPr>
              <a:t>Possiede </a:t>
            </a:r>
            <a:r>
              <a:rPr lang="it-IT" sz="1600" dirty="0">
                <a:solidFill>
                  <a:srgbClr val="FF0000"/>
                </a:solidFill>
                <a:latin typeface="Times New Roman" pitchFamily="18" charset="0"/>
                <a:cs typeface="Times New Roman" pitchFamily="18" charset="0"/>
              </a:rPr>
              <a:t>due frantoi</a:t>
            </a:r>
            <a:r>
              <a:rPr lang="it-IT" sz="1600" dirty="0">
                <a:latin typeface="Times New Roman" pitchFamily="18" charset="0"/>
                <a:cs typeface="Times New Roman" pitchFamily="18" charset="0"/>
              </a:rPr>
              <a:t>, di cui uno antichissimo con </a:t>
            </a:r>
            <a:r>
              <a:rPr lang="it-IT" sz="1600" dirty="0">
                <a:solidFill>
                  <a:srgbClr val="FF0000"/>
                </a:solidFill>
                <a:latin typeface="Times New Roman" pitchFamily="18" charset="0"/>
                <a:cs typeface="Times New Roman" pitchFamily="18" charset="0"/>
              </a:rPr>
              <a:t>tracce romane e messapiche</a:t>
            </a:r>
            <a:r>
              <a:rPr lang="it-IT" sz="1600" dirty="0">
                <a:latin typeface="Times New Roman" pitchFamily="18" charset="0"/>
                <a:cs typeface="Times New Roman" pitchFamily="18" charset="0"/>
              </a:rPr>
              <a:t> ed uno ottocentesco. </a:t>
            </a:r>
          </a:p>
          <a:p>
            <a:pPr algn="just">
              <a:lnSpc>
                <a:spcPct val="170000"/>
              </a:lnSpc>
            </a:pPr>
            <a:r>
              <a:rPr lang="it-IT" sz="1600" dirty="0">
                <a:latin typeface="Times New Roman" pitchFamily="18" charset="0"/>
                <a:cs typeface="Times New Roman" pitchFamily="18" charset="0"/>
              </a:rPr>
              <a:t>Questa azienda produce ottimo olio che reca sull’etichetta la dicitura «Da olivi secolari di Puglia» secondo la L.R. N. 14/07</a:t>
            </a:r>
          </a:p>
          <a:p>
            <a:pPr algn="just">
              <a:lnSpc>
                <a:spcPct val="170000"/>
              </a:lnSpc>
            </a:pPr>
            <a:endParaRPr lang="it-IT" dirty="0"/>
          </a:p>
        </p:txBody>
      </p:sp>
      <p:pic>
        <p:nvPicPr>
          <p:cNvPr id="1030" name="Picture 6" descr="http://media-cdn.tripadvisor.com/media/photo-s/03/21/2d/6d/masseria-brancati.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13194" y="2933700"/>
            <a:ext cx="5238750" cy="39243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www.masseriabrancati.com/gallery/dsc_015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07041" y="768647"/>
            <a:ext cx="4371975" cy="2905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0157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464023"/>
          </a:xfrm>
        </p:spPr>
        <p:txBody>
          <a:bodyPr/>
          <a:lstStyle/>
          <a:p>
            <a:pPr algn="ctr"/>
            <a:r>
              <a:rPr lang="it-IT" sz="2000" b="1" dirty="0">
                <a:solidFill>
                  <a:srgbClr val="FF0000"/>
                </a:solidFill>
              </a:rPr>
              <a:t>MASSERIA BRANCATI</a:t>
            </a:r>
            <a:endParaRPr lang="it-IT" sz="2000" dirty="0"/>
          </a:p>
        </p:txBody>
      </p:sp>
      <p:sp>
        <p:nvSpPr>
          <p:cNvPr id="3" name="Segnaposto contenuto 2"/>
          <p:cNvSpPr>
            <a:spLocks noGrp="1"/>
          </p:cNvSpPr>
          <p:nvPr>
            <p:ph idx="1"/>
          </p:nvPr>
        </p:nvSpPr>
        <p:spPr>
          <a:xfrm>
            <a:off x="1341912" y="641445"/>
            <a:ext cx="9191501" cy="4804012"/>
          </a:xfrm>
        </p:spPr>
        <p:txBody>
          <a:bodyPr>
            <a:normAutofit fontScale="92500" lnSpcReduction="10000"/>
          </a:bodyPr>
          <a:lstStyle/>
          <a:p>
            <a:pPr marL="0" indent="0" algn="just">
              <a:buNone/>
            </a:pPr>
            <a:r>
              <a:rPr lang="it-IT" sz="2400" dirty="0" smtClean="0">
                <a:latin typeface="Times New Roman" pitchFamily="18" charset="0"/>
                <a:cs typeface="Times New Roman" pitchFamily="18" charset="0"/>
              </a:rPr>
              <a:t>La progettazione della nostra settimana di escursioni è stata fatta nel rispetto dei principi del turismo sostenibile, nell’ambito di un progetto che mira a promuovere questo concetto tra la società civile ed i giovani, anche coinvolgendo le scuole.</a:t>
            </a:r>
          </a:p>
          <a:p>
            <a:pPr marL="0" indent="0" algn="just">
              <a:buNone/>
            </a:pPr>
            <a:r>
              <a:rPr lang="it-IT" sz="2400" dirty="0" smtClean="0">
                <a:latin typeface="Times New Roman" pitchFamily="18" charset="0"/>
                <a:cs typeface="Times New Roman" pitchFamily="18" charset="0"/>
              </a:rPr>
              <a:t>Infatti «turismo sostenibile» significa destagionalizzare, fruire senza danneggiare l’ambiente che ci ospita, </a:t>
            </a:r>
            <a:r>
              <a:rPr lang="it-IT" sz="2400" dirty="0">
                <a:latin typeface="Times New Roman" pitchFamily="18" charset="0"/>
                <a:cs typeface="Times New Roman" pitchFamily="18" charset="0"/>
              </a:rPr>
              <a:t>godere del paesaggio naturale ed agrario, </a:t>
            </a:r>
            <a:r>
              <a:rPr lang="it-IT" sz="2400" dirty="0" smtClean="0">
                <a:latin typeface="Times New Roman" pitchFamily="18" charset="0"/>
                <a:cs typeface="Times New Roman" pitchFamily="18" charset="0"/>
              </a:rPr>
              <a:t>conoscere la cultura e l’identità locali, tra cui anche il nostro territorio, la nostra gastronomia, in nostri prodotti tipici. </a:t>
            </a:r>
          </a:p>
          <a:p>
            <a:pPr marL="0" indent="0" algn="just">
              <a:buNone/>
            </a:pPr>
            <a:r>
              <a:rPr lang="it-IT" sz="2400" dirty="0" smtClean="0">
                <a:latin typeface="Times New Roman" pitchFamily="18" charset="0"/>
                <a:cs typeface="Times New Roman" pitchFamily="18" charset="0"/>
              </a:rPr>
              <a:t>Il turismo scolastico è una forma di turismo sostenibile perché avvicina i giovani al territorio, alla natura, alla cultura locali, e li educa a fruire del territorio rispettandolo. </a:t>
            </a:r>
          </a:p>
          <a:p>
            <a:pPr marL="0" indent="0" algn="just">
              <a:buNone/>
            </a:pPr>
            <a:r>
              <a:rPr lang="it-IT" sz="2400" dirty="0" smtClean="0">
                <a:latin typeface="Times New Roman" pitchFamily="18" charset="0"/>
                <a:cs typeface="Times New Roman" pitchFamily="18" charset="0"/>
              </a:rPr>
              <a:t>Il progetto di che trattasi, che vede la collaborazione di diversi Paesi del bacino del Mediterraneo, si chiama «Live Your Tour» proprio per incarnare i concetti di sostenibilità prima richiamati ed è finanziato dall’Ue attraverso lo strumento finanziario ENPI (</a:t>
            </a:r>
            <a:r>
              <a:rPr lang="en-US" sz="2400" dirty="0">
                <a:latin typeface="Times New Roman" pitchFamily="18" charset="0"/>
                <a:cs typeface="Times New Roman" pitchFamily="18" charset="0"/>
              </a:rPr>
              <a:t>European </a:t>
            </a:r>
            <a:r>
              <a:rPr lang="en-US" sz="2400" dirty="0" err="1">
                <a:latin typeface="Times New Roman" pitchFamily="18" charset="0"/>
                <a:cs typeface="Times New Roman" pitchFamily="18" charset="0"/>
              </a:rPr>
              <a:t>Neighbourhood</a:t>
            </a:r>
            <a:r>
              <a:rPr lang="en-US" sz="2400" dirty="0">
                <a:latin typeface="Times New Roman" pitchFamily="18" charset="0"/>
                <a:cs typeface="Times New Roman" pitchFamily="18" charset="0"/>
              </a:rPr>
              <a:t> and Partnership Instrument</a:t>
            </a:r>
            <a:r>
              <a:rPr lang="it-IT" sz="2400" dirty="0" smtClean="0">
                <a:latin typeface="Times New Roman" pitchFamily="18" charset="0"/>
                <a:cs typeface="Times New Roman" pitchFamily="18" charset="0"/>
              </a:rPr>
              <a:t>).</a:t>
            </a:r>
          </a:p>
          <a:p>
            <a:pPr marL="0" indent="0" algn="just">
              <a:buNone/>
            </a:pPr>
            <a:endParaRPr lang="it-IT" dirty="0"/>
          </a:p>
          <a:p>
            <a:pPr marL="0" indent="0" algn="just">
              <a:buNone/>
            </a:pPr>
            <a:endParaRPr lang="it-IT" dirty="0" smtClean="0"/>
          </a:p>
          <a:p>
            <a:pPr marL="0" indent="0" algn="just">
              <a:buNone/>
            </a:pPr>
            <a:endParaRPr lang="it-IT" dirty="0"/>
          </a:p>
        </p:txBody>
      </p:sp>
      <p:pic>
        <p:nvPicPr>
          <p:cNvPr id="5" name="Immagine 4" descr="cid:image003.gif@01CEF761.69CC2D00"/>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2050121" y="5685156"/>
            <a:ext cx="1285875" cy="688340"/>
          </a:xfrm>
          <a:prstGeom prst="rect">
            <a:avLst/>
          </a:prstGeom>
          <a:noFill/>
          <a:ln>
            <a:noFill/>
          </a:ln>
        </p:spPr>
      </p:pic>
      <p:pic>
        <p:nvPicPr>
          <p:cNvPr id="6" name="Immagine 5" descr="cid:499F839BA3484BAA8FDCAF7BB0616E1A@apmura5428"/>
          <p:cNvPicPr/>
          <p:nvPr/>
        </p:nvPicPr>
        <p:blipFill>
          <a:blip r:embed="rId4" r:link="rId5" cstate="print">
            <a:extLst>
              <a:ext uri="{28A0092B-C50C-407E-A947-70E740481C1C}">
                <a14:useLocalDpi xmlns="" xmlns:a14="http://schemas.microsoft.com/office/drawing/2010/main" val="0"/>
              </a:ext>
            </a:extLst>
          </a:blip>
          <a:srcRect/>
          <a:stretch>
            <a:fillRect/>
          </a:stretch>
        </p:blipFill>
        <p:spPr bwMode="auto">
          <a:xfrm>
            <a:off x="4799857" y="5610202"/>
            <a:ext cx="1333500" cy="737870"/>
          </a:xfrm>
          <a:prstGeom prst="rect">
            <a:avLst/>
          </a:prstGeom>
          <a:noFill/>
          <a:ln>
            <a:noFill/>
          </a:ln>
        </p:spPr>
      </p:pic>
      <p:pic>
        <p:nvPicPr>
          <p:cNvPr id="7" name="Immagine 6" descr="cid:E4DC433E0E744D4A982DF636E1F9EFFB@apmura5428"/>
          <p:cNvPicPr/>
          <p:nvPr/>
        </p:nvPicPr>
        <p:blipFill>
          <a:blip r:embed="rId6" r:link="rId7" cstate="print">
            <a:extLst>
              <a:ext uri="{28A0092B-C50C-407E-A947-70E740481C1C}">
                <a14:useLocalDpi xmlns="" xmlns:a14="http://schemas.microsoft.com/office/drawing/2010/main" val="0"/>
              </a:ext>
            </a:extLst>
          </a:blip>
          <a:srcRect/>
          <a:stretch>
            <a:fillRect/>
          </a:stretch>
        </p:blipFill>
        <p:spPr bwMode="auto">
          <a:xfrm>
            <a:off x="8284276" y="5753082"/>
            <a:ext cx="1790700" cy="570865"/>
          </a:xfrm>
          <a:prstGeom prst="rect">
            <a:avLst/>
          </a:prstGeom>
          <a:noFill/>
          <a:ln>
            <a:noFill/>
          </a:ln>
        </p:spPr>
      </p:pic>
    </p:spTree>
    <p:extLst>
      <p:ext uri="{BB962C8B-B14F-4D97-AF65-F5344CB8AC3E}">
        <p14:creationId xmlns="" xmlns:p14="http://schemas.microsoft.com/office/powerpoint/2010/main" val="410995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8473" y="1285395"/>
            <a:ext cx="10204704" cy="5016758"/>
          </a:xfrm>
          <a:prstGeom prst="rect">
            <a:avLst/>
          </a:prstGeom>
        </p:spPr>
        <p:txBody>
          <a:bodyPr wrap="square">
            <a:spAutoFit/>
          </a:bodyPr>
          <a:lstStyle/>
          <a:p>
            <a:pPr lvl="0">
              <a:buNone/>
            </a:pPr>
            <a:r>
              <a:rPr lang="it-IT" sz="2000" b="1" dirty="0" smtClean="0"/>
              <a:t>(1</a:t>
            </a:r>
            <a:r>
              <a:rPr lang="it-IT" sz="2000" b="1" baseline="30000" dirty="0" smtClean="0"/>
              <a:t>a</a:t>
            </a:r>
            <a:r>
              <a:rPr lang="it-IT" sz="2000" b="1" dirty="0" smtClean="0"/>
              <a:t>A-IPSSS) : Alò Morena, Chirico Lucia, Fumarola Chiara, Valente Aurora.</a:t>
            </a:r>
          </a:p>
          <a:p>
            <a:pPr lvl="0">
              <a:buNone/>
            </a:pPr>
            <a:r>
              <a:rPr lang="it-IT" sz="2000" b="1" dirty="0" smtClean="0"/>
              <a:t>(1</a:t>
            </a:r>
            <a:r>
              <a:rPr lang="it-IT" sz="2000" b="1" baseline="30000" dirty="0" smtClean="0"/>
              <a:t>a</a:t>
            </a:r>
            <a:r>
              <a:rPr lang="it-IT" sz="2000" b="1" dirty="0" smtClean="0"/>
              <a:t>A-IPSEOA): Chirico Serena , Lenti Simone, </a:t>
            </a:r>
            <a:r>
              <a:rPr lang="it-IT" sz="2000" b="1" dirty="0" err="1" smtClean="0"/>
              <a:t>Mottola</a:t>
            </a:r>
            <a:r>
              <a:rPr lang="it-IT" sz="2000" b="1" dirty="0" smtClean="0"/>
              <a:t> Vanessa, </a:t>
            </a:r>
            <a:r>
              <a:rPr lang="it-IT" sz="2000" b="1" dirty="0" err="1" smtClean="0"/>
              <a:t>Peluso</a:t>
            </a:r>
            <a:r>
              <a:rPr lang="it-IT" sz="2000" b="1" dirty="0" smtClean="0"/>
              <a:t> Francesco, Venuti Monica.                        </a:t>
            </a:r>
            <a:endParaRPr lang="it-IT" sz="2000" dirty="0" smtClean="0"/>
          </a:p>
          <a:p>
            <a:pPr lvl="0">
              <a:buNone/>
            </a:pPr>
            <a:r>
              <a:rPr lang="it-IT" sz="2000" b="1" dirty="0" smtClean="0"/>
              <a:t>(1</a:t>
            </a:r>
            <a:r>
              <a:rPr lang="it-IT" sz="2000" b="1" baseline="30000" dirty="0" smtClean="0"/>
              <a:t>a</a:t>
            </a:r>
            <a:r>
              <a:rPr lang="it-IT" sz="2000" b="1" dirty="0" smtClean="0"/>
              <a:t>B-IPSEOA): d’Amico Roberta, </a:t>
            </a:r>
            <a:r>
              <a:rPr lang="it-IT" sz="2000" b="1" dirty="0" err="1" smtClean="0"/>
              <a:t>Derinaldis</a:t>
            </a:r>
            <a:r>
              <a:rPr lang="it-IT" sz="2000" b="1" dirty="0" smtClean="0"/>
              <a:t> Sonia,</a:t>
            </a:r>
            <a:r>
              <a:rPr lang="it-IT" sz="2000" b="1" dirty="0" err="1" smtClean="0"/>
              <a:t>Tirca</a:t>
            </a:r>
            <a:r>
              <a:rPr lang="it-IT" sz="2000" b="1" dirty="0" smtClean="0"/>
              <a:t> Georgiana, Vitale Rossella, Zaccaria Alessandra. </a:t>
            </a:r>
            <a:endParaRPr lang="it-IT" sz="2000" dirty="0" smtClean="0"/>
          </a:p>
          <a:p>
            <a:pPr>
              <a:buNone/>
            </a:pPr>
            <a:r>
              <a:rPr lang="it-IT" sz="2000" b="1" dirty="0" smtClean="0"/>
              <a:t> (1</a:t>
            </a:r>
            <a:r>
              <a:rPr lang="it-IT" sz="2000" b="1" baseline="30000" dirty="0" smtClean="0"/>
              <a:t>a</a:t>
            </a:r>
            <a:r>
              <a:rPr lang="it-IT" sz="2000" b="1" dirty="0" smtClean="0"/>
              <a:t>C-IPSEOA): Incalza Gianluca, </a:t>
            </a:r>
            <a:r>
              <a:rPr lang="it-IT" sz="2000" b="1" dirty="0" err="1" smtClean="0"/>
              <a:t>Lacorte</a:t>
            </a:r>
            <a:r>
              <a:rPr lang="it-IT" sz="2000" b="1" dirty="0" smtClean="0"/>
              <a:t> Paolo, Santoro Sofia, </a:t>
            </a:r>
            <a:r>
              <a:rPr lang="it-IT" sz="2000" b="1" dirty="0" err="1" smtClean="0"/>
              <a:t>Totero</a:t>
            </a:r>
            <a:r>
              <a:rPr lang="it-IT" sz="2000" b="1" dirty="0" smtClean="0"/>
              <a:t> Alberto.                          </a:t>
            </a:r>
            <a:endParaRPr lang="it-IT" sz="2000" dirty="0" smtClean="0"/>
          </a:p>
          <a:p>
            <a:pPr lvl="0">
              <a:buNone/>
            </a:pPr>
            <a:r>
              <a:rPr lang="it-IT" sz="2000" b="1" dirty="0" smtClean="0"/>
              <a:t>(1</a:t>
            </a:r>
            <a:r>
              <a:rPr lang="it-IT" sz="2000" b="1" baseline="30000" dirty="0" smtClean="0"/>
              <a:t>a</a:t>
            </a:r>
            <a:r>
              <a:rPr lang="it-IT" sz="2000" b="1" dirty="0" smtClean="0"/>
              <a:t>D-IPSEOA): </a:t>
            </a:r>
            <a:r>
              <a:rPr lang="it-IT" sz="2000" b="1" dirty="0" err="1" smtClean="0"/>
              <a:t>Andriola</a:t>
            </a:r>
            <a:r>
              <a:rPr lang="it-IT" sz="2000" b="1" dirty="0" smtClean="0"/>
              <a:t> Ginevra, </a:t>
            </a:r>
            <a:r>
              <a:rPr lang="it-IT" sz="2000" b="1" dirty="0" err="1" smtClean="0"/>
              <a:t>Caliandro</a:t>
            </a:r>
            <a:r>
              <a:rPr lang="it-IT" sz="2000" b="1" dirty="0" smtClean="0"/>
              <a:t> Isabella, Elia Emanuela, Santoro O. Giuseppe, Vitale Antonio.                                 </a:t>
            </a:r>
            <a:endParaRPr lang="it-IT" sz="2000" dirty="0" smtClean="0"/>
          </a:p>
          <a:p>
            <a:pPr lvl="0">
              <a:buNone/>
            </a:pPr>
            <a:r>
              <a:rPr lang="it-IT" sz="2000" b="1" dirty="0" smtClean="0"/>
              <a:t> (1</a:t>
            </a:r>
            <a:r>
              <a:rPr lang="it-IT" sz="2000" b="1" baseline="30000" dirty="0" smtClean="0"/>
              <a:t>a</a:t>
            </a:r>
            <a:r>
              <a:rPr lang="it-IT" sz="2000" b="1" dirty="0" smtClean="0"/>
              <a:t>E-IPSEOA):  Bonifacio Valeria, </a:t>
            </a:r>
            <a:r>
              <a:rPr lang="it-IT" sz="2000" b="1" dirty="0" err="1" smtClean="0"/>
              <a:t>Saponaro</a:t>
            </a:r>
            <a:r>
              <a:rPr lang="it-IT" sz="2000" b="1" dirty="0" smtClean="0"/>
              <a:t> Alessio, Tarì Domenico, Urso Gabriele, </a:t>
            </a:r>
            <a:r>
              <a:rPr lang="it-IT" sz="2000" b="1" dirty="0" err="1" smtClean="0"/>
              <a:t>Venerito</a:t>
            </a:r>
            <a:r>
              <a:rPr lang="it-IT" sz="2000" b="1" dirty="0" smtClean="0"/>
              <a:t> </a:t>
            </a:r>
            <a:r>
              <a:rPr lang="it-IT" sz="2000" b="1" dirty="0" err="1" smtClean="0"/>
              <a:t>Selenia</a:t>
            </a:r>
            <a:r>
              <a:rPr lang="it-IT" sz="2000" b="1" dirty="0" smtClean="0"/>
              <a:t>.                    </a:t>
            </a:r>
            <a:endParaRPr lang="it-IT" sz="2000" dirty="0" smtClean="0"/>
          </a:p>
          <a:p>
            <a:pPr lvl="0">
              <a:buNone/>
            </a:pPr>
            <a:r>
              <a:rPr lang="it-IT" sz="2000" b="1" dirty="0" smtClean="0"/>
              <a:t>(1</a:t>
            </a:r>
            <a:r>
              <a:rPr lang="it-IT" sz="2000" b="1" baseline="30000" dirty="0" smtClean="0"/>
              <a:t>a</a:t>
            </a:r>
            <a:r>
              <a:rPr lang="it-IT" sz="2000" b="1" dirty="0" smtClean="0"/>
              <a:t>F-IPSEOA): Della Corte Vita, </a:t>
            </a:r>
            <a:r>
              <a:rPr lang="it-IT" sz="2000" b="1" dirty="0" err="1" smtClean="0"/>
              <a:t>Nisi</a:t>
            </a:r>
            <a:r>
              <a:rPr lang="it-IT" sz="2000" b="1" dirty="0" smtClean="0"/>
              <a:t> Giovanni, </a:t>
            </a:r>
            <a:r>
              <a:rPr lang="it-IT" sz="2000" b="1" dirty="0" err="1" smtClean="0"/>
              <a:t>Palmisano</a:t>
            </a:r>
            <a:r>
              <a:rPr lang="it-IT" sz="2000" b="1" dirty="0" smtClean="0"/>
              <a:t> Vitantonio, </a:t>
            </a:r>
            <a:r>
              <a:rPr lang="it-IT" sz="2000" b="1" dirty="0" err="1" smtClean="0"/>
              <a:t>Passiatore</a:t>
            </a:r>
            <a:r>
              <a:rPr lang="it-IT" sz="2000" b="1" dirty="0" smtClean="0"/>
              <a:t> Alex, </a:t>
            </a:r>
            <a:r>
              <a:rPr lang="it-IT" sz="2000" b="1" dirty="0" err="1" smtClean="0"/>
              <a:t>Salicandro</a:t>
            </a:r>
            <a:r>
              <a:rPr lang="it-IT" sz="2000" b="1" dirty="0" smtClean="0"/>
              <a:t> Salvatore. </a:t>
            </a:r>
            <a:endParaRPr lang="it-IT" sz="2000" dirty="0" smtClean="0"/>
          </a:p>
          <a:p>
            <a:pPr>
              <a:buNone/>
            </a:pPr>
            <a:r>
              <a:rPr lang="it-IT" sz="2000" b="1" dirty="0" smtClean="0"/>
              <a:t>(1</a:t>
            </a:r>
            <a:r>
              <a:rPr lang="it-IT" sz="2000" b="1" baseline="30000" dirty="0" smtClean="0"/>
              <a:t>a</a:t>
            </a:r>
            <a:r>
              <a:rPr lang="it-IT" sz="2000" b="1" dirty="0" smtClean="0"/>
              <a:t>G-IPSEOA)</a:t>
            </a:r>
            <a:r>
              <a:rPr lang="it-IT" sz="2000" dirty="0" smtClean="0"/>
              <a:t>: </a:t>
            </a:r>
            <a:r>
              <a:rPr lang="it-IT" sz="2000" b="1" dirty="0" err="1" smtClean="0"/>
              <a:t>D’Arcangelo</a:t>
            </a:r>
            <a:r>
              <a:rPr lang="it-IT" sz="2000" b="1" dirty="0" smtClean="0"/>
              <a:t> Alessio, De </a:t>
            </a:r>
            <a:r>
              <a:rPr lang="it-IT" sz="2000" b="1" dirty="0" err="1" smtClean="0"/>
              <a:t>Siati</a:t>
            </a:r>
            <a:r>
              <a:rPr lang="it-IT" sz="2000" b="1" dirty="0" smtClean="0"/>
              <a:t> Andrea, Di Lauro Eligio, Fedele Ilaria, Lenti Arianna, Lupo Chiara, </a:t>
            </a:r>
            <a:r>
              <a:rPr lang="it-IT" sz="2000" b="1" dirty="0" err="1" smtClean="0"/>
              <a:t>Menga</a:t>
            </a:r>
            <a:r>
              <a:rPr lang="it-IT" sz="2000" b="1" dirty="0" smtClean="0"/>
              <a:t> Leonardo, </a:t>
            </a:r>
            <a:r>
              <a:rPr lang="it-IT" sz="2000" b="1" dirty="0" err="1" smtClean="0"/>
              <a:t>Ndongbou</a:t>
            </a:r>
            <a:r>
              <a:rPr lang="it-IT" sz="2000" b="1" dirty="0" smtClean="0"/>
              <a:t>  </a:t>
            </a:r>
            <a:r>
              <a:rPr lang="it-IT" sz="2000" b="1" dirty="0" err="1" smtClean="0"/>
              <a:t>Francois</a:t>
            </a:r>
            <a:r>
              <a:rPr lang="it-IT" sz="2000" b="1" dirty="0" smtClean="0"/>
              <a:t> Gabriel.  </a:t>
            </a:r>
            <a:endParaRPr lang="it-IT" sz="2000" dirty="0" smtClean="0"/>
          </a:p>
          <a:p>
            <a:pPr lvl="0">
              <a:buNone/>
            </a:pPr>
            <a:r>
              <a:rPr lang="it-IT" sz="2000" b="1" dirty="0" smtClean="0"/>
              <a:t> (1</a:t>
            </a:r>
            <a:r>
              <a:rPr lang="it-IT" sz="2000" b="1" baseline="30000" dirty="0" smtClean="0"/>
              <a:t>a</a:t>
            </a:r>
            <a:r>
              <a:rPr lang="it-IT" sz="2000" b="1" dirty="0" smtClean="0"/>
              <a:t>H-IPSEOA): </a:t>
            </a:r>
            <a:r>
              <a:rPr lang="it-IT" sz="2000" b="1" dirty="0" err="1" smtClean="0"/>
              <a:t>Antonazzo</a:t>
            </a:r>
            <a:r>
              <a:rPr lang="it-IT" sz="2000" b="1" dirty="0" smtClean="0"/>
              <a:t> Sonia, </a:t>
            </a:r>
            <a:r>
              <a:rPr lang="it-IT" sz="2000" b="1" dirty="0" err="1" smtClean="0"/>
              <a:t>Aquaro</a:t>
            </a:r>
            <a:r>
              <a:rPr lang="it-IT" sz="2000" b="1" dirty="0" smtClean="0"/>
              <a:t> Michela, Indelicato </a:t>
            </a:r>
            <a:r>
              <a:rPr lang="it-IT" sz="2000" b="1" dirty="0" err="1" smtClean="0"/>
              <a:t>Jany</a:t>
            </a:r>
            <a:r>
              <a:rPr lang="it-IT" sz="2000" b="1" dirty="0" smtClean="0"/>
              <a:t>, Mastro Sara, </a:t>
            </a:r>
            <a:r>
              <a:rPr lang="it-IT" sz="2000" b="1" dirty="0" err="1" smtClean="0"/>
              <a:t>Gambardella</a:t>
            </a:r>
            <a:r>
              <a:rPr lang="it-IT" sz="2000" b="1" dirty="0" smtClean="0"/>
              <a:t> Carmen , Ottaviano Carmine.</a:t>
            </a:r>
            <a:endParaRPr lang="it-IT" sz="2000" dirty="0" smtClean="0"/>
          </a:p>
        </p:txBody>
      </p:sp>
      <p:sp>
        <p:nvSpPr>
          <p:cNvPr id="3" name="Rettangolo 2"/>
          <p:cNvSpPr/>
          <p:nvPr/>
        </p:nvSpPr>
        <p:spPr>
          <a:xfrm>
            <a:off x="4972799" y="414245"/>
            <a:ext cx="2156873" cy="923330"/>
          </a:xfrm>
          <a:prstGeom prst="rect">
            <a:avLst/>
          </a:prstGeom>
        </p:spPr>
        <p:txBody>
          <a:bodyPr wrap="none">
            <a:spAutoFit/>
          </a:bodyPr>
          <a:lstStyle/>
          <a:p>
            <a:r>
              <a:rPr lang="it-IT" sz="5400" dirty="0" err="1" smtClean="0">
                <a:solidFill>
                  <a:srgbClr val="FF0000"/>
                </a:solidFill>
              </a:rPr>
              <a:t>Credits</a:t>
            </a:r>
            <a:endParaRPr lang="it-IT"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559558"/>
          </a:xfrm>
        </p:spPr>
        <p:txBody>
          <a:bodyPr>
            <a:normAutofit fontScale="90000"/>
          </a:bodyPr>
          <a:lstStyle/>
          <a:p>
            <a:pPr algn="ctr"/>
            <a:r>
              <a:rPr lang="it-IT" sz="2400" b="1" dirty="0">
                <a:solidFill>
                  <a:srgbClr val="0070C0"/>
                </a:solidFill>
              </a:rPr>
              <a:t>Masseria Brancati</a:t>
            </a:r>
            <a:r>
              <a:rPr lang="it-IT" sz="2400" dirty="0"/>
              <a:t/>
            </a:r>
            <a:br>
              <a:rPr lang="it-IT" sz="2400" dirty="0"/>
            </a:br>
            <a:r>
              <a:rPr lang="it-IT" sz="2000" b="1" dirty="0" smtClean="0">
                <a:solidFill>
                  <a:srgbClr val="FF0000"/>
                </a:solidFill>
              </a:rPr>
              <a:t>Azienda </a:t>
            </a:r>
            <a:r>
              <a:rPr lang="it-IT" sz="2000" b="1" dirty="0">
                <a:solidFill>
                  <a:srgbClr val="FF0000"/>
                </a:solidFill>
              </a:rPr>
              <a:t>olivicola e olearia</a:t>
            </a:r>
            <a:endParaRPr lang="it-IT" sz="2000" dirty="0"/>
          </a:p>
        </p:txBody>
      </p:sp>
      <p:sp>
        <p:nvSpPr>
          <p:cNvPr id="3" name="Segnaposto contenuto 2"/>
          <p:cNvSpPr>
            <a:spLocks noGrp="1"/>
          </p:cNvSpPr>
          <p:nvPr>
            <p:ph idx="1"/>
          </p:nvPr>
        </p:nvSpPr>
        <p:spPr>
          <a:xfrm>
            <a:off x="771896" y="632140"/>
            <a:ext cx="10557163" cy="6059606"/>
          </a:xfrm>
        </p:spPr>
        <p:txBody>
          <a:bodyPr>
            <a:noAutofit/>
          </a:bodyPr>
          <a:lstStyle/>
          <a:p>
            <a:pPr marL="0" indent="0" algn="just">
              <a:lnSpc>
                <a:spcPct val="170000"/>
              </a:lnSpc>
              <a:buNone/>
            </a:pPr>
            <a:r>
              <a:rPr lang="it-IT" sz="1600" dirty="0" smtClean="0"/>
              <a:t>La masseria dista 5 km dalle coste </a:t>
            </a:r>
            <a:r>
              <a:rPr lang="it-IT" sz="1600" dirty="0"/>
              <a:t>rocciose e </a:t>
            </a:r>
            <a:r>
              <a:rPr lang="it-IT" sz="1600" dirty="0" smtClean="0"/>
              <a:t>le spiagge (</a:t>
            </a:r>
            <a:r>
              <a:rPr lang="it-IT" sz="1600" dirty="0"/>
              <a:t>Bandiera </a:t>
            </a:r>
            <a:r>
              <a:rPr lang="it-IT" sz="1600" dirty="0" smtClean="0"/>
              <a:t>Blu d'Europa </a:t>
            </a:r>
            <a:r>
              <a:rPr lang="it-IT" sz="1600" dirty="0"/>
              <a:t>per 19 anni consecutivi</a:t>
            </a:r>
            <a:r>
              <a:rPr lang="it-IT" sz="1600" dirty="0" smtClean="0"/>
              <a:t>) e 5 km dal borgo medievale della </a:t>
            </a:r>
            <a:r>
              <a:rPr lang="it-IT" sz="1600" dirty="0"/>
              <a:t>"Città Bianca</a:t>
            </a:r>
            <a:r>
              <a:rPr lang="it-IT" sz="1600" dirty="0" smtClean="0"/>
              <a:t>".</a:t>
            </a:r>
          </a:p>
          <a:p>
            <a:pPr marL="0" indent="0" algn="just">
              <a:lnSpc>
                <a:spcPct val="170000"/>
              </a:lnSpc>
              <a:buNone/>
            </a:pPr>
            <a:r>
              <a:rPr lang="it-IT" sz="1600" dirty="0" smtClean="0"/>
              <a:t>L’azienda ha </a:t>
            </a:r>
            <a:r>
              <a:rPr lang="it-IT" sz="1600" dirty="0"/>
              <a:t>ottenuto il marchio </a:t>
            </a:r>
            <a:r>
              <a:rPr lang="it-IT" sz="1600" dirty="0" smtClean="0"/>
              <a:t>«</a:t>
            </a:r>
            <a:r>
              <a:rPr lang="it-IT" sz="1600" dirty="0" smtClean="0">
                <a:solidFill>
                  <a:srgbClr val="0070C0"/>
                </a:solidFill>
              </a:rPr>
              <a:t>Turismo Sostenibile</a:t>
            </a:r>
            <a:r>
              <a:rPr lang="it-IT" sz="1600" dirty="0" smtClean="0"/>
              <a:t>», </a:t>
            </a:r>
            <a:r>
              <a:rPr lang="it-IT" sz="1600" dirty="0"/>
              <a:t>per il rispetto dei requisiti di qualità e di sostenibilità ambientale, certificato dal sistema dei Parchi e delle Riserve Naturali della provincia di Brindisi. </a:t>
            </a:r>
            <a:r>
              <a:rPr lang="it-IT" sz="1600" dirty="0" smtClean="0"/>
              <a:t>Si fregia inoltre del «</a:t>
            </a:r>
            <a:r>
              <a:rPr lang="it-IT" sz="1600" dirty="0" smtClean="0">
                <a:solidFill>
                  <a:srgbClr val="0070C0"/>
                </a:solidFill>
              </a:rPr>
              <a:t>marchio </a:t>
            </a:r>
            <a:r>
              <a:rPr lang="it-IT" sz="1600" dirty="0">
                <a:solidFill>
                  <a:srgbClr val="0070C0"/>
                </a:solidFill>
              </a:rPr>
              <a:t>del </a:t>
            </a:r>
            <a:r>
              <a:rPr lang="it-IT" sz="1600" dirty="0" smtClean="0">
                <a:solidFill>
                  <a:srgbClr val="0070C0"/>
                </a:solidFill>
              </a:rPr>
              <a:t>Parco delle Dune Costiere</a:t>
            </a:r>
            <a:r>
              <a:rPr lang="it-IT" sz="1600" dirty="0" smtClean="0"/>
              <a:t>» che esprime il concetto di appartenenza a un </a:t>
            </a:r>
            <a:r>
              <a:rPr lang="it-IT" sz="1600" dirty="0"/>
              <a:t>territorio di pregio </a:t>
            </a:r>
            <a:r>
              <a:rPr lang="it-IT" sz="1600" dirty="0" smtClean="0"/>
              <a:t>ambientale, ma anche di poter garantire all'ospite </a:t>
            </a:r>
            <a:r>
              <a:rPr lang="it-IT" sz="1600" dirty="0"/>
              <a:t>il soggiorno in una struttura attenta al rispetto e alla tutela del territorio</a:t>
            </a:r>
            <a:r>
              <a:rPr lang="it-IT" sz="1600" dirty="0" smtClean="0"/>
              <a:t>.</a:t>
            </a:r>
          </a:p>
        </p:txBody>
      </p:sp>
      <p:pic>
        <p:nvPicPr>
          <p:cNvPr id="5" name="Picture 2" descr="Ostuni la città bianc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8342" y="3532131"/>
            <a:ext cx="6524759" cy="28030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hISEBIQDxIUEBQPFA8QFRAVDxIUFRAUFRQVFBQVFBQXGyYeFxojGhQVHy8gIycpLCwsFh4xNTAqNSYrLCkBCQoKDgwOFA8PGCkcHBwpKSkpKSkpKSkpKSkpKSkpLCkpKSkpKSkpKSkpKSkpKSkpKSkpKSwpKSwsKSwpKSwsLP/AABEIAMIBBAMBIgACEQEDEQH/xAAbAAADAQEBAQEAAAAAAAAAAAAAAQMCBAUGB//EAD0QAAEDAwEFBAgEBAYDAAAAAAEAAhEDEiExBAVBUWETInGRBhQygaGxwfAjUpLRQqLh8QdTYnKCshVDk//EABoBAAMBAQEBAAAAAAAAAAAAAAABAgMEBQb/xAAmEQEAAgIBBQACAQUAAAAAAAAAARECEhMDITFBUQRhQiJScYGh/9oADAMBAAIRAxEAPwD76tRXM6muiVlwXvYzMPGmpc1qVqq5qULW0UnCLVu1EIsJwlaqQlCdhmEwxahNKwwWLMKpCVqLJkBMLQCIRYZQtQiEAQkWpoSCRakQqFqRaqtMpkJWqhalaqsk4RC3CLUWSdqIW4RCdhiEoW7U7UWlEtRaqFqITsJ2oLVSEiE7JO1CpahFinqOZyWSFspLih1pkLBarQkWqrJK1ELcItVWlOEQqWotRYShO1UtRCLCcJwtwi1FhiEoVLUWosJQnCpalCLJNELdqLU7JiErVS1EIspTIWS1VtRaiyStRaqWotTskbUWqtqVqdhOEEKlqVqLKk7UWqlqLU7FJ2pEKkItTsUkWoVbUIsU7ylC3CIXLbpThEKkJQiyTtRaqQlCdhi1Fq3CdqLJO1Fqpalaiwxai1btRCLDFqVqpai1FhOErVWxK1Fknai1UtRaiyTtStVbUWp2SVqLVS1FqLCVqVqrai1O0pFqVqragtRYStStVbUWp2SVqRCrakWp2EoRaqWotRYTtQrikEI2VpLrtRC3CVq5rb0xCVqpai1Fik7UWqoYjs0bDWUrU7VSxFqLGqcILVZrV0093zxUznEeVRhM+HAGpWrqq7MWqVicZRKZxmPKVqLVWxFqdppK1Fqpanaixqlai1VhKEWKTtStVbUWp2KStRYqoKLTqjai1ULUrU7TSdqVqralaiypO1K1VtStTsUnalaqFqITs4xYZSlVGydU2OhU7VRllLfDHH2y3ZkKorhCjbJrriLUWqlqIU2nVO1FqoGrQpo2PSUYTAVCxZhKxrMFamKaFoIVUBjOa7aTgFxgLQKzyi145Ri63PHFclSiOCC4rMoxxo8soyTLUrVSEWrS2EwnanC3aiEWSZCVqrCVqLKk7UWrrGziMFSNJEZQc4TCFqLV0t2clP1Q8UbwWkz6ckJWrsdspUC1OMolM4THlK1BaqQgsVWnSUrUrVuEEJ2VJkLMKsLJCdhNC0slUdEhaDUItWsvToUwTnRUrtb/AArnJQuSu927YqO1FCdpSWrlQiIZTtCaIQRQiE0wi062QCdqqyBlaDxMqdlcf7QtRC66u1NI9kLmSiZnyWWFe2ITtWkSqtFM2pQtoQWrEJQtoLUWWrIdCRemQskJwfdptQqzXOXOt9olMLx/yo5zuSXqpIklZFVI7SdEqn0f9M+UHiDCySqHKyWLWJZTiwhbc4KJcqjuicKaKyUrlvtMaJ+CjFgLLki5KVUQZ3IWCU06Fy9Z1QHhCThOSVzk/D4LL9qaMFzRpq4DUwPiuSoh3Wst9n7lyDa2SG3tl02i4S6NYHFVNbhI8JT/ANpiI9rPZEcViVm5EpxBzUtoWA5O9FFTcIlYvRcihTcpypmonelQqGiUSkHoLwg9TlErNycppo5TlZlIpFMNFZKSSdImAULJSlVSTc5YJSlIlVECTBSLlkuWSVUQmZBKRck5yxcqiEt3JmopErJKdCJblIlTlIlMNFyFIlCA+Y3wa9QEve4NxIDoaT0++C8PeG6HOaH3uIJvyXQA4a65Myc813O3kQQ1wIDgGguabQSYifmu/tARaXCCbYOjQeIPiSvlZmb8vY48XylfYqzWCy5wYWvaGvk3AATBMdVz7M+sADVbVLnSZtOCTMlpklfaVt3Na1oaRGkyMjhnQrW66hBFOpAmAx4NrZJMNPU/RPaZ7SmelD5zYfSPbNnqf+0McTAdSLmD/ieadT0r2tsntqgJJjMN1nE+JX2jPRd9Rzw/uOmWmowuZUEZgjLTIy0jTQlV2f0Hp9p2naGiBF1GLm36927hrBCrbPxZcT4/dn+IO1Mlz/x2jg5pkQNQRovYH+JwLRbSF3El5tHhAke+F37x3A5lUgBzmuyHMuN2vtOE26aRyyvPbuUub3aT7h/F2L2ufM5lzRJBGddcLTHrdSIqxxMO9PtpfAp0mN6mTPgJUNp9M9sbT72J/j7ECPDJX0O59z7Q4Btai1reBFBlN7ujrcg+YK9N3oldLmVX03EYaaQNk6g5ypnrdSfY4fr4zZ/SXbyLpeWgHPYST4CMlZ23fu2m14NZgd3ZstAnm2IHkvrdk9D9pFQF+0B4GD3HyB0nTzXpbd6H9r7VUtkZIHXkenXVKM+p9/6I6cQ/M6+27cWtNU7Q1uCCXF0npbx8V3bu3nvBkOaX1GZgOBcCBqHNPeb5hfpjPR2mNn9XfUqOAk33WuEmdRyXnbFuJzAG9rTe5pNsx3AdMfxHxVb5xNiOni4d2ekDng+sUnbORESHOa4HiCBjwK9EbzpaGo0QJy6Mc89FIbvqBze0qtnIH4JALuAaScwAq0w0VB2zA6o8OPsQBoDc0e0DdC3x/LyjzAnox6WbtDTo5vD+IcVu8fZWX7e2m2x1M1XkkWUKANrBhsjMQOZHuXE6qLXPqU3UGkta0PLRjmYZh2uNMaraPzI9wiejL0JSPNeA3etMASRdJBtqE8YBEASOsKW072ZqHOMcGte4+UdVtH5OE+3Pl0849PoSkfvC+Zo7W+ocU6mufw3SPcF1P2DBJc0cIcKjSfNsrSOtjPhjMZx/F7TisdoOY8wvnzQbMXMHW58f9ZWXUGc2H9f1atd4ZTlnH8XvvqDmP1D91I7Sz8zf1BeE/Zmji08YF2PNoU+yby+B/ZVGcM5zy/te67bGfnb+ofupnbqf52/qC8b1Ucj5IOxjkjlhHJn8eud5Uv8AMb+pYO9aX+Y3zXknZxyJ8lg0W8j5p8kJ5M/j1jval+ceR/ZYO+KP5x5O/ZeX6uOX8yy6gOXxRyQfJn8ekd90fz/yu/ZNeR2Y5fzJp7wOTP48kj1qQJpuMh0gANdbdLfH5Lt3Lupwd2dSqymQbgHzDwBNzHCRHMdV6zwxrheBcMXAFpcRnJ8J15BQ22nSqNDSCHTIIYC6c8eGF83L6OJZrg0rnlrmRJuYQ9lVpwbYMAaaqW5Owe+99NjwDYY72SYuGRbrJCgNjIpljXl5LobwdIGZPKIXLsmwVKR7WnBJBFWmIBGNRnJwEXCo7v1VlGACAQ3lJMjgD7uqtRYx+WtyDm5pBHn9F43oXvbtNmpMqOHbU29m9pgEFpidZIiF9EaTTniOOMIKZYFAchw6LA2i11rmkdQJHmukHnlaJCqITaB2tuhOeX1WKu2ACRGeKpVgDXh0E8Y8V4Ho36RM2k1qb2021aD3TSZUbUJZwJjQzcI/0qsce/cT4mYesd5gRd4SIMfGVz195uE2scWt/ia7UeAat12tfkMbA4kQQY6DVc2x0WVR3XZE4l2QMSIOQt6jHvXZld+0Ku8ajvYD40OrusGBjVeU/ahJJbkak09OOsL6J+5dYaDPUhcVXclTRtMASJF4jxRHU6ceYTOGc+JeD6+xuRAzIwBnn4pv37niTpqvZq7neR32ExwkGfI4XLU3WeFJ3/ycflgraOp0fjOenn9efQ28vcezpuc7Nxa0kxxmMlZrb2DfbaQeTsH4rvG7HDMOYf8AYW+5c1fcjTBOTmJbpOsStIzw/TOell9lE7yZpb04Y/ZI73p8PkMru2Cg2i4uLGuu1LmtcfdcnvHZqVT2WdnGZbQpiTz7plVGeMo4Zry807yH5ceKQ3kPyHzC3suztYQKkuEjIpVA6JzBBifFe1T3ZsdQwwPHGL2iP1wq3xTwS8L/AMiOLD4yEevjS0+eq9ra9wbMwS99RgMgH8N2Yx7JK5aG5dme6GVySdAaBk+RRyYlP4+TzXbcPy/JL1wcpXsV/RFoEl73aiBs7vivPqbmiB+J4mkRGR1OIT3x+s+DJzHahyM8lh20Y9k+f9V6Z9F6R1rN99N8+/ULNX0aptBIqsdx1eCf+MJ7Yjgl5btqjh/RZ9Zngfgt1qEaA+MY+IlQNEce6fBPaPqOE3V+k+Km7aI5jwH9Vp1FvCOWB9Vnssd0n3SicoHAz674oTtPJ36R+6EtoPgfWf8AgHu/Ec1jRGQ5j7tI4AxzVWejMkk905JeC7UaENOJ0819DSZLnR3RDSHB8mck3NOgSp7KWtdc9xJM4yG9ADqvH7vaeQ3cjHsLHvD8QXOYA5hJPvHh0XNtm6QbW0SKhmDbrERLuGF3VNmrsa5zXX8mkZcZ1ccLi2TcoeB7ez1Jui64OaQZgH71WflUdnkV9zNL7HOfs9S7FVrbZzJHUe9fZbo2R7KQbUqmsQT+IW2kjqJXz21biqwGmpMVHODmtJIx8Oq691bzqU/w6jSXDJJkBw4kGInolevafB1b6Nrf3WoOuFKhtVwkAgczHyV2lbY0zm355/iK7eFZnZbDTqM7zy91jxc0ABtj2gxPenIOQuD0c9Fau79l7RlKrX2t8Vapiq0SQT2be6S4jnGTMwCv1WEoWsVHmLE5z67Px+p6Y7zYbfUdofe5oh1OpcGuw7vWht2ZGgC9rd+8XNqUKgZWAZVLHs7Cq1zWulrgW296DBkSMar9HhIhFz4RMXN+0qVUOEiYPMEHyIBW4Ts6JWLOp8qDmjis2ePmgM049VoHxS8mk7ZgdZPkoO2AfbV2ALcJxfonlndY+wpHdTZgH+Vewkr2zj2VRPp4bd0zOgjmIUH7FEaSTGJM+QX0cphqW+fqRrj8fNVN3vgYkHouV2xOBENg8Cvrez6IFMck+XqDTB8saNXSJk6SNYUnVarIID+9IGY08SF9aKDRoAEywJT1ep+hrg+OZWr5tp1HT/raf+xXLtD6mbqVSeUNJX3XZDl8Fn1Zkza2edolLk6n6PXB+e9uQ7vU3gkDBZOOeF1OpF7CBRAMQH98EcfZlfeBg5BZNIcgnyZFri/Nn7HBtLcuxEPE9AY1XSyqQ0MNAFrZBcadxx407vivvzQbyWDsbCILUuTI9cXwTXvAAZs9B4/M9kO98kfJC+4G7Kf5fMymq5ci1xc9WkS0h/H+JpjoMxM+aXsnLyAcZiXZ0l3FQo1+1HfHZvbwukiR/pMRjioOa92A0uZNvAHX2gSsJbw9FzpMaTxIM+5Iy3L3QDaA4DPPPHzTZsrYEue0iP4nGY6ldHqzQ0huJ5E58YRSZlx0i3tL2sJcRYXTOk41KzvbaiykXCiarsfhNIBg4MO065Xe1mBjTrHwW3AYnjj98pxH0plw7se5zGuIfTBDT2bmw9uJh4MwRovSCmyn4RBEAR8UUgRgxA0ySYjjPFVjFFM2oKn14JXfZWQQMc5IzrCB1A6qtktk/f7ovWGgZPnnkhruX9vGUbBu7miR5LBH2E+HkltMg5/utFYP90dfspRkGkwUkk7DaUJJp2AWpSnKTh/ZKQ1KR+wkAghO5DSICwnPvRsKOEWoTKOwKEitIRQZQQmVnnCkCEJgJIoPnhUqD2jg4gGZGmAMieMrvY51o7MAEEzm4DPMcVKgx3aEU3d1sBziS7OTa0DE8+WF2u2NusAjUtgAE8ys6azlCI2hhfZcLpmJ1PTK6Xh+rbcTgg/OVunSEYaG9IHn4rAuLnNg2iO8XN73O0DIHUq4hEynR2p5eWlhAz3pGDMRELpB4Gc9fqucVGkm1whhLTmciMTpM+9WcSBI7xwIJj+ycFJVWCMzAjrPKeKdSp3g0OidO6TMagpOv4RocnAnlGqKjiIMtA0Jg66CMougb3QIEdBOOq11180iOUz0OvRAnE68eICCMnEpDrxgxCVsiCMYPjxyi7UDUfBTJmHQm4ziY9yyzAEnzMkrbTz++acT2Aaf28Fq5Ytnpxj9+aZTgh9UA+5Iu+meCdmeSQBPWPckKkYPyQ5xEY1Ma/NFWnIwSNMhPuGweKyagUhcMAz4/eVlzDynMYkfVTfw6Xa9aL1BrTy95Wr414xw+aIykUqXoDwkSkRwTmZFHdPH+izc6dARzmPgsub7tUrepHvU7nTb3409y0HY5LIcfsrE5kzHvVbFSl08UrgFMCeMjlwWariIwT4fWUpyOlu05JrnDwOB98JpbHUFsbQG0wBAsBgCBJ1wquGvu+iEK5IbQ7Ajm35hWQhVCZYqUxIwMTGNNVz7xwzGMs/7BNCc+JOE6hxT/wBzPquojJTQsvSpaKy7RCFSDfx++Cm0/L6BCFMnDQGPBcGznvVDxijn3FCEB31Bjy+YSqn2f9wQhVBN8fL6rPP3poSBt4LaELTEpYCbkIUSbDTgLn20497fmhCzlUKUNEp+aSEQDe0XDGkx0VGoQpk2CcpsdlCFUEZGFlpSQkbLm5KEISN//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2" name="Picture 6" descr="Spiagge Ostun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3274" y="3424210"/>
            <a:ext cx="4348186" cy="32553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240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50125"/>
            <a:ext cx="9144000" cy="395785"/>
          </a:xfrm>
        </p:spPr>
        <p:txBody>
          <a:bodyPr>
            <a:normAutofit/>
          </a:bodyPr>
          <a:lstStyle/>
          <a:p>
            <a:pPr algn="l"/>
            <a:r>
              <a:rPr lang="it-IT" sz="2000" b="1" dirty="0" smtClean="0">
                <a:solidFill>
                  <a:srgbClr val="FF0000"/>
                </a:solidFill>
              </a:rPr>
              <a:t>   MASSERIA BRANCATI DI OSTUNI (BR)</a:t>
            </a:r>
            <a:endParaRPr lang="it-IT" sz="2000" b="1" dirty="0">
              <a:solidFill>
                <a:srgbClr val="FF0000"/>
              </a:solidFill>
            </a:endParaRPr>
          </a:p>
        </p:txBody>
      </p:sp>
      <p:sp>
        <p:nvSpPr>
          <p:cNvPr id="3" name="Sottotitolo 2"/>
          <p:cNvSpPr>
            <a:spLocks noGrp="1"/>
          </p:cNvSpPr>
          <p:nvPr>
            <p:ph type="subTitle" idx="1"/>
          </p:nvPr>
        </p:nvSpPr>
        <p:spPr>
          <a:xfrm>
            <a:off x="855022" y="534034"/>
            <a:ext cx="5771409" cy="6127845"/>
          </a:xfrm>
        </p:spPr>
        <p:txBody>
          <a:bodyPr>
            <a:noAutofit/>
          </a:bodyPr>
          <a:lstStyle/>
          <a:p>
            <a:pPr algn="just"/>
            <a:r>
              <a:rPr lang="it-IT" sz="1800" dirty="0" smtClean="0">
                <a:latin typeface="Times New Roman" pitchFamily="18" charset="0"/>
                <a:cs typeface="Times New Roman" pitchFamily="18" charset="0"/>
              </a:rPr>
              <a:t>E’ una delle masserie più belle di Ostuni con ancora il </a:t>
            </a:r>
            <a:r>
              <a:rPr lang="it-IT" sz="1800" dirty="0" smtClean="0">
                <a:solidFill>
                  <a:srgbClr val="FF0000"/>
                </a:solidFill>
                <a:latin typeface="Times New Roman" pitchFamily="18" charset="0"/>
                <a:cs typeface="Times New Roman" pitchFamily="18" charset="0"/>
              </a:rPr>
              <a:t>sesto d’impianto romano</a:t>
            </a:r>
            <a:r>
              <a:rPr lang="it-IT" sz="1800" dirty="0" smtClean="0">
                <a:latin typeface="Times New Roman" pitchFamily="18" charset="0"/>
                <a:cs typeface="Times New Roman" pitchFamily="18" charset="0"/>
              </a:rPr>
              <a:t> (50 alberi per ettaro) e senza alcun </a:t>
            </a:r>
            <a:r>
              <a:rPr lang="it-IT" sz="1800" dirty="0" err="1" smtClean="0">
                <a:latin typeface="Times New Roman" pitchFamily="18" charset="0"/>
                <a:cs typeface="Times New Roman" pitchFamily="18" charset="0"/>
              </a:rPr>
              <a:t>rinfittimento</a:t>
            </a:r>
            <a:r>
              <a:rPr lang="it-IT" sz="1800" dirty="0" smtClean="0">
                <a:latin typeface="Times New Roman" pitchFamily="18" charset="0"/>
                <a:cs typeface="Times New Roman" pitchFamily="18" charset="0"/>
              </a:rPr>
              <a:t>: </a:t>
            </a:r>
            <a:r>
              <a:rPr lang="it-IT" sz="1800" dirty="0" smtClean="0">
                <a:solidFill>
                  <a:srgbClr val="FF0000"/>
                </a:solidFill>
                <a:latin typeface="Times New Roman" pitchFamily="18" charset="0"/>
                <a:cs typeface="Times New Roman" pitchFamily="18" charset="0"/>
              </a:rPr>
              <a:t>un paesaggio davvero unico!</a:t>
            </a:r>
          </a:p>
          <a:p>
            <a:pPr algn="just"/>
            <a:r>
              <a:rPr lang="it-IT" sz="1800" dirty="0" smtClean="0">
                <a:latin typeface="Times New Roman" pitchFamily="18" charset="0"/>
                <a:cs typeface="Times New Roman" pitchFamily="18" charset="0"/>
              </a:rPr>
              <a:t>Sono presenti più </a:t>
            </a:r>
            <a:r>
              <a:rPr lang="it-IT" sz="1800" dirty="0">
                <a:latin typeface="Times New Roman" pitchFamily="18" charset="0"/>
                <a:cs typeface="Times New Roman" pitchFamily="18" charset="0"/>
              </a:rPr>
              <a:t>di 1000 </a:t>
            </a:r>
            <a:r>
              <a:rPr lang="it-IT" sz="1800" dirty="0" smtClean="0">
                <a:latin typeface="Times New Roman" pitchFamily="18" charset="0"/>
                <a:cs typeface="Times New Roman" pitchFamily="18" charset="0"/>
              </a:rPr>
              <a:t>ulivi </a:t>
            </a:r>
            <a:r>
              <a:rPr lang="it-IT" sz="1800" dirty="0">
                <a:latin typeface="Times New Roman" pitchFamily="18" charset="0"/>
                <a:cs typeface="Times New Roman" pitchFamily="18" charset="0"/>
              </a:rPr>
              <a:t>plurisecolari, alcuni dei quali millenari (fino a 2.500 </a:t>
            </a:r>
            <a:r>
              <a:rPr lang="it-IT" sz="1800" dirty="0" smtClean="0">
                <a:latin typeface="Times New Roman" pitchFamily="18" charset="0"/>
                <a:cs typeface="Times New Roman" pitchFamily="18" charset="0"/>
              </a:rPr>
              <a:t>anni). Ma come è stata determinata </a:t>
            </a:r>
            <a:r>
              <a:rPr lang="it-IT" sz="1800" dirty="0" smtClean="0">
                <a:solidFill>
                  <a:srgbClr val="FF0000"/>
                </a:solidFill>
                <a:latin typeface="Times New Roman" pitchFamily="18" charset="0"/>
                <a:cs typeface="Times New Roman" pitchFamily="18" charset="0"/>
              </a:rPr>
              <a:t>l’età</a:t>
            </a:r>
            <a:r>
              <a:rPr lang="it-IT" sz="1800" dirty="0" smtClean="0">
                <a:latin typeface="Times New Roman" pitchFamily="18" charset="0"/>
                <a:cs typeface="Times New Roman" pitchFamily="18" charset="0"/>
              </a:rPr>
              <a:t> di queste piante? E’ importante verificare se ci sono testimonianze storiche, ed infatti proprio di questi uliveti costituiti prevalentemente dalla varietà che egli chiamò «Salentina» (oggi detta «</a:t>
            </a:r>
            <a:r>
              <a:rPr lang="it-IT" sz="1800" dirty="0" err="1">
                <a:latin typeface="Times New Roman" pitchFamily="18" charset="0"/>
                <a:cs typeface="Times New Roman" pitchFamily="18" charset="0"/>
              </a:rPr>
              <a:t>O</a:t>
            </a:r>
            <a:r>
              <a:rPr lang="it-IT" sz="1800" dirty="0" err="1" smtClean="0">
                <a:latin typeface="Times New Roman" pitchFamily="18" charset="0"/>
                <a:cs typeface="Times New Roman" pitchFamily="18" charset="0"/>
              </a:rPr>
              <a:t>gliarola</a:t>
            </a:r>
            <a:r>
              <a:rPr lang="it-IT" sz="1800" dirty="0" smtClean="0">
                <a:latin typeface="Times New Roman" pitchFamily="18" charset="0"/>
                <a:cs typeface="Times New Roman" pitchFamily="18" charset="0"/>
              </a:rPr>
              <a:t> Salentina» quindi denominata quasi allo stesso modo) ne ha parlato nel primo secolo dopo Cristo l’agronomo romano </a:t>
            </a:r>
            <a:r>
              <a:rPr lang="it-IT" sz="1800" dirty="0" smtClean="0">
                <a:solidFill>
                  <a:srgbClr val="FF0000"/>
                </a:solidFill>
                <a:latin typeface="Times New Roman" pitchFamily="18" charset="0"/>
                <a:cs typeface="Times New Roman" pitchFamily="18" charset="0"/>
              </a:rPr>
              <a:t>Columella</a:t>
            </a:r>
            <a:r>
              <a:rPr lang="it-IT" sz="1800" dirty="0" smtClean="0">
                <a:latin typeface="Times New Roman" pitchFamily="18" charset="0"/>
                <a:cs typeface="Times New Roman" pitchFamily="18" charset="0"/>
              </a:rPr>
              <a:t>: la sua descrizione rispecchia perfettamente l’assetto degli oliveti presenti nel nostro territorio.</a:t>
            </a:r>
          </a:p>
          <a:p>
            <a:pPr algn="just"/>
            <a:r>
              <a:rPr lang="it-IT" sz="1800" dirty="0" smtClean="0">
                <a:latin typeface="Times New Roman" pitchFamily="18" charset="0"/>
                <a:cs typeface="Times New Roman" pitchFamily="18" charset="0"/>
              </a:rPr>
              <a:t>Inoltre gli ulivi sono stati datati con il metodo del </a:t>
            </a:r>
            <a:r>
              <a:rPr lang="it-IT" sz="1800" dirty="0" smtClean="0">
                <a:solidFill>
                  <a:srgbClr val="FF0000"/>
                </a:solidFill>
                <a:latin typeface="Times New Roman" pitchFamily="18" charset="0"/>
                <a:cs typeface="Times New Roman" pitchFamily="18" charset="0"/>
              </a:rPr>
              <a:t>Carbonio 14</a:t>
            </a:r>
            <a:r>
              <a:rPr lang="it-IT" sz="1800" dirty="0" smtClean="0">
                <a:latin typeface="Times New Roman" pitchFamily="18" charset="0"/>
                <a:cs typeface="Times New Roman" pitchFamily="18" charset="0"/>
              </a:rPr>
              <a:t>, che ha dimostrato la presenza di numerosi esemplari </a:t>
            </a:r>
            <a:r>
              <a:rPr lang="it-IT" sz="1800" dirty="0" err="1" smtClean="0">
                <a:solidFill>
                  <a:srgbClr val="FF0000"/>
                </a:solidFill>
                <a:latin typeface="Times New Roman" pitchFamily="18" charset="0"/>
                <a:cs typeface="Times New Roman" pitchFamily="18" charset="0"/>
              </a:rPr>
              <a:t>ultramillenari</a:t>
            </a:r>
            <a:r>
              <a:rPr lang="it-IT" sz="1800" dirty="0" smtClean="0">
                <a:solidFill>
                  <a:srgbClr val="FF0000"/>
                </a:solidFill>
                <a:latin typeface="Times New Roman" pitchFamily="18" charset="0"/>
                <a:cs typeface="Times New Roman" pitchFamily="18" charset="0"/>
              </a:rPr>
              <a:t>:</a:t>
            </a:r>
            <a:r>
              <a:rPr lang="it-IT" sz="1800" dirty="0" smtClean="0">
                <a:latin typeface="Times New Roman" pitchFamily="18" charset="0"/>
                <a:cs typeface="Times New Roman" pitchFamily="18" charset="0"/>
              </a:rPr>
              <a:t> parliamo quindi di alberi che dal periodo dei romani ed ancor prima erano già qui a produrre olive, come oggi!</a:t>
            </a:r>
          </a:p>
          <a:p>
            <a:pPr algn="just"/>
            <a:r>
              <a:rPr lang="it-IT" sz="1800" dirty="0" smtClean="0">
                <a:latin typeface="Times New Roman" pitchFamily="18" charset="0"/>
                <a:cs typeface="Times New Roman" pitchFamily="18" charset="0"/>
              </a:rPr>
              <a:t>Corrado, il  proprietario della masseria, ci ha raccontato che gli ulivi presentano delle superfici ingrossate - ”mammelloni”- ricchi </a:t>
            </a:r>
            <a:r>
              <a:rPr lang="it-IT" sz="1800" dirty="0">
                <a:latin typeface="Times New Roman" pitchFamily="18" charset="0"/>
                <a:cs typeface="Times New Roman" pitchFamily="18" charset="0"/>
              </a:rPr>
              <a:t>di </a:t>
            </a:r>
            <a:r>
              <a:rPr lang="it-IT" sz="1800" dirty="0" smtClean="0">
                <a:latin typeface="Times New Roman" pitchFamily="18" charset="0"/>
                <a:cs typeface="Times New Roman" pitchFamily="18" charset="0"/>
              </a:rPr>
              <a:t>cellule </a:t>
            </a:r>
            <a:r>
              <a:rPr lang="it-IT" sz="1800" dirty="0">
                <a:latin typeface="Times New Roman" pitchFamily="18" charset="0"/>
                <a:cs typeface="Times New Roman" pitchFamily="18" charset="0"/>
              </a:rPr>
              <a:t>capaci di </a:t>
            </a:r>
            <a:r>
              <a:rPr lang="it-IT" sz="1800" dirty="0" smtClean="0">
                <a:latin typeface="Times New Roman" pitchFamily="18" charset="0"/>
                <a:cs typeface="Times New Roman" pitchFamily="18" charset="0"/>
              </a:rPr>
              <a:t>rigenerarsi, che li rendono così longevi.</a:t>
            </a:r>
            <a:endParaRPr lang="it-IT" sz="1800" dirty="0">
              <a:latin typeface="Times New Roman" pitchFamily="18" charset="0"/>
              <a:cs typeface="Times New Roman" pitchFamily="18" charset="0"/>
            </a:endParaRPr>
          </a:p>
          <a:p>
            <a:pPr algn="just"/>
            <a:endParaRPr lang="it-IT" dirty="0" smtClean="0"/>
          </a:p>
          <a:p>
            <a:pPr algn="just"/>
            <a:endParaRPr lang="it-IT" dirty="0"/>
          </a:p>
          <a:p>
            <a:pPr algn="just"/>
            <a:r>
              <a:rPr lang="it-IT" dirty="0"/>
              <a:t> </a:t>
            </a:r>
          </a:p>
          <a:p>
            <a:pPr algn="just"/>
            <a:endParaRPr lang="it-IT"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29534" y="0"/>
            <a:ext cx="5143500" cy="6858000"/>
          </a:xfrm>
          <a:prstGeom prst="rect">
            <a:avLst/>
          </a:prstGeom>
        </p:spPr>
      </p:pic>
    </p:spTree>
    <p:extLst>
      <p:ext uri="{BB962C8B-B14F-4D97-AF65-F5344CB8AC3E}">
        <p14:creationId xmlns="" xmlns:p14="http://schemas.microsoft.com/office/powerpoint/2010/main" val="316152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solidFill>
                  <a:srgbClr val="FF0000"/>
                </a:solidFill>
              </a:rPr>
              <a:t>                             MASSERIA </a:t>
            </a:r>
            <a:r>
              <a:rPr lang="it-IT" sz="2000" b="1" dirty="0">
                <a:solidFill>
                  <a:srgbClr val="FF0000"/>
                </a:solidFill>
              </a:rPr>
              <a:t>BRANCATI</a:t>
            </a:r>
            <a:endParaRPr lang="it-IT" sz="2000" dirty="0"/>
          </a:p>
        </p:txBody>
      </p:sp>
      <p:sp>
        <p:nvSpPr>
          <p:cNvPr id="3" name="Segnaposto contenuto 2"/>
          <p:cNvSpPr>
            <a:spLocks noGrp="1"/>
          </p:cNvSpPr>
          <p:nvPr>
            <p:ph idx="1"/>
          </p:nvPr>
        </p:nvSpPr>
        <p:spPr>
          <a:xfrm>
            <a:off x="838200" y="1269242"/>
            <a:ext cx="5372595" cy="4907721"/>
          </a:xfrm>
        </p:spPr>
        <p:txBody>
          <a:bodyPr>
            <a:normAutofit fontScale="25000" lnSpcReduction="20000"/>
          </a:bodyPr>
          <a:lstStyle/>
          <a:p>
            <a:pPr marL="0" indent="0" algn="just">
              <a:lnSpc>
                <a:spcPct val="120000"/>
              </a:lnSpc>
              <a:buNone/>
            </a:pPr>
            <a:r>
              <a:rPr lang="it-IT" sz="6400" dirty="0" smtClean="0">
                <a:latin typeface="Times New Roman" pitchFamily="18" charset="0"/>
                <a:cs typeface="Times New Roman" pitchFamily="18" charset="0"/>
              </a:rPr>
              <a:t>L’azienda è condotta in </a:t>
            </a:r>
            <a:r>
              <a:rPr lang="it-IT" sz="6400" dirty="0" smtClean="0">
                <a:solidFill>
                  <a:srgbClr val="FF0000"/>
                </a:solidFill>
                <a:latin typeface="Times New Roman" pitchFamily="18" charset="0"/>
                <a:cs typeface="Times New Roman" pitchFamily="18" charset="0"/>
              </a:rPr>
              <a:t>agricoltura biologica</a:t>
            </a:r>
            <a:r>
              <a:rPr lang="it-IT" sz="6400" dirty="0" smtClean="0">
                <a:latin typeface="Times New Roman" pitchFamily="18" charset="0"/>
                <a:cs typeface="Times New Roman" pitchFamily="18" charset="0"/>
              </a:rPr>
              <a:t>, quindi è permesso solo l’utilizzo di pochissimi prodotti per combattere le malattie delle piante, come:</a:t>
            </a:r>
          </a:p>
          <a:p>
            <a:pPr marL="0" indent="0" algn="just">
              <a:lnSpc>
                <a:spcPct val="120000"/>
              </a:lnSpc>
              <a:buNone/>
            </a:pPr>
            <a:r>
              <a:rPr lang="it-IT" sz="6400" dirty="0">
                <a:latin typeface="Times New Roman" pitchFamily="18" charset="0"/>
                <a:cs typeface="Times New Roman" pitchFamily="18" charset="0"/>
              </a:rPr>
              <a:t>-</a:t>
            </a:r>
            <a:r>
              <a:rPr lang="it-IT" sz="6400" dirty="0" smtClean="0">
                <a:latin typeface="Times New Roman" pitchFamily="18" charset="0"/>
                <a:cs typeface="Times New Roman" pitchFamily="18" charset="0"/>
              </a:rPr>
              <a:t> l’ossicloruro di rame che combatte i funghi che attaccano la pianta dell’olivo.</a:t>
            </a:r>
          </a:p>
          <a:p>
            <a:pPr marL="0" indent="0" algn="just">
              <a:lnSpc>
                <a:spcPct val="120000"/>
              </a:lnSpc>
              <a:buNone/>
            </a:pPr>
            <a:r>
              <a:rPr lang="it-IT" sz="6400" dirty="0" smtClean="0">
                <a:latin typeface="Times New Roman" pitchFamily="18" charset="0"/>
                <a:cs typeface="Times New Roman" pitchFamily="18" charset="0"/>
              </a:rPr>
              <a:t>- per </a:t>
            </a:r>
            <a:r>
              <a:rPr lang="it-IT" sz="6400" dirty="0">
                <a:latin typeface="Times New Roman" pitchFamily="18" charset="0"/>
                <a:cs typeface="Times New Roman" pitchFamily="18" charset="0"/>
              </a:rPr>
              <a:t>l’olivo la nemica principale è la mosca olearia perché punge le olive deponendo le uova e le larve mangiano la polpa. Quando le olive sono attaccate dalla mosca, l’olio che ne </a:t>
            </a:r>
            <a:r>
              <a:rPr lang="it-IT" sz="6400" dirty="0" smtClean="0">
                <a:latin typeface="Times New Roman" pitchFamily="18" charset="0"/>
                <a:cs typeface="Times New Roman" pitchFamily="18" charset="0"/>
              </a:rPr>
              <a:t>deriva è più acido. </a:t>
            </a:r>
            <a:endParaRPr lang="it-IT" sz="6400" dirty="0">
              <a:latin typeface="Times New Roman" pitchFamily="18" charset="0"/>
              <a:cs typeface="Times New Roman" pitchFamily="18" charset="0"/>
            </a:endParaRPr>
          </a:p>
          <a:p>
            <a:pPr marL="0" indent="0" algn="just">
              <a:lnSpc>
                <a:spcPct val="120000"/>
              </a:lnSpc>
              <a:buNone/>
            </a:pPr>
            <a:r>
              <a:rPr lang="it-IT" sz="6400" dirty="0" smtClean="0">
                <a:latin typeface="Times New Roman" pitchFamily="18" charset="0"/>
                <a:cs typeface="Times New Roman" pitchFamily="18" charset="0"/>
              </a:rPr>
              <a:t>Chi </a:t>
            </a:r>
            <a:r>
              <a:rPr lang="it-IT" sz="6400" dirty="0">
                <a:latin typeface="Times New Roman" pitchFamily="18" charset="0"/>
                <a:cs typeface="Times New Roman" pitchFamily="18" charset="0"/>
              </a:rPr>
              <a:t>fa produzione in biologico </a:t>
            </a:r>
            <a:r>
              <a:rPr lang="it-IT" sz="6400" dirty="0" smtClean="0">
                <a:latin typeface="Times New Roman" pitchFamily="18" charset="0"/>
                <a:cs typeface="Times New Roman" pitchFamily="18" charset="0"/>
              </a:rPr>
              <a:t>può combattere contro queste mosche utilizzando </a:t>
            </a:r>
            <a:r>
              <a:rPr lang="it-IT" sz="6400" dirty="0">
                <a:latin typeface="Times New Roman" pitchFamily="18" charset="0"/>
                <a:cs typeface="Times New Roman" pitchFamily="18" charset="0"/>
              </a:rPr>
              <a:t>una specie di “marmellata” chiamata “SPINTOR FLY” che spruzzata sulle olive attira le mosche e le fa morire</a:t>
            </a:r>
            <a:r>
              <a:rPr lang="it-IT" sz="6400" dirty="0" smtClean="0">
                <a:latin typeface="Times New Roman" pitchFamily="18" charset="0"/>
                <a:cs typeface="Times New Roman" pitchFamily="18" charset="0"/>
              </a:rPr>
              <a:t>.</a:t>
            </a:r>
          </a:p>
          <a:p>
            <a:pPr marL="0" indent="0" algn="just">
              <a:lnSpc>
                <a:spcPct val="120000"/>
              </a:lnSpc>
              <a:buNone/>
            </a:pPr>
            <a:r>
              <a:rPr lang="it-IT" sz="6400" dirty="0" smtClean="0">
                <a:solidFill>
                  <a:srgbClr val="FF0000"/>
                </a:solidFill>
                <a:latin typeface="Times New Roman" pitchFamily="18" charset="0"/>
                <a:cs typeface="Times New Roman" pitchFamily="18" charset="0"/>
              </a:rPr>
              <a:t>Un oliveto biologico è ricchissimo di biodiversità</a:t>
            </a:r>
            <a:r>
              <a:rPr lang="it-IT" sz="6400" dirty="0" smtClean="0">
                <a:latin typeface="Times New Roman" pitchFamily="18" charset="0"/>
                <a:cs typeface="Times New Roman" pitchFamily="18" charset="0"/>
              </a:rPr>
              <a:t>, come mostrano i cartelli relativi alla flora e fauna dell’uliveto che abbiamo visto in masseria, prodotti dal Parco delle Dune Costiere.</a:t>
            </a:r>
            <a:endParaRPr lang="it-IT" sz="5500" dirty="0" smtClean="0">
              <a:latin typeface="Times New Roman" pitchFamily="18" charset="0"/>
              <a:cs typeface="Times New Roman" pitchFamily="18" charset="0"/>
            </a:endParaRPr>
          </a:p>
          <a:p>
            <a:pPr algn="just"/>
            <a:endParaRPr lang="it-IT" dirty="0"/>
          </a:p>
          <a:p>
            <a:pPr algn="just"/>
            <a:endParaRPr lang="it-IT" dirty="0" smtClean="0"/>
          </a:p>
          <a:p>
            <a:endParaRPr lang="it-IT" dirty="0"/>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31648" y="-1"/>
            <a:ext cx="2011112" cy="3155739"/>
          </a:xfrm>
          <a:prstGeom prst="rect">
            <a:avLst/>
          </a:prstGeom>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31648" y="3275463"/>
            <a:ext cx="2092202" cy="3582536"/>
          </a:xfrm>
          <a:prstGeom prst="rect">
            <a:avLst/>
          </a:prstGeom>
        </p:spPr>
      </p:pic>
      <p:pic>
        <p:nvPicPr>
          <p:cNvPr id="7" name="Immagin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32075" y="-2"/>
            <a:ext cx="3131023" cy="6858001"/>
          </a:xfrm>
          <a:prstGeom prst="rect">
            <a:avLst/>
          </a:prstGeom>
        </p:spPr>
      </p:pic>
    </p:spTree>
    <p:extLst>
      <p:ext uri="{BB962C8B-B14F-4D97-AF65-F5344CB8AC3E}">
        <p14:creationId xmlns="" xmlns:p14="http://schemas.microsoft.com/office/powerpoint/2010/main" val="429280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1226421" cy="781287"/>
          </a:xfrm>
        </p:spPr>
        <p:txBody>
          <a:bodyPr/>
          <a:lstStyle/>
          <a:p>
            <a:pPr algn="ctr"/>
            <a:r>
              <a:rPr lang="it-IT" sz="2000" b="1" dirty="0" smtClean="0">
                <a:solidFill>
                  <a:srgbClr val="FF0000"/>
                </a:solidFill>
              </a:rPr>
              <a:t>             MASSERIA </a:t>
            </a:r>
            <a:r>
              <a:rPr lang="it-IT" sz="2000" b="1" dirty="0">
                <a:solidFill>
                  <a:srgbClr val="FF0000"/>
                </a:solidFill>
              </a:rPr>
              <a:t>BRANCATI</a:t>
            </a:r>
            <a:endParaRPr lang="it-IT" sz="2000" dirty="0"/>
          </a:p>
        </p:txBody>
      </p:sp>
      <p:sp>
        <p:nvSpPr>
          <p:cNvPr id="3" name="Segnaposto contenuto 2"/>
          <p:cNvSpPr>
            <a:spLocks noGrp="1"/>
          </p:cNvSpPr>
          <p:nvPr>
            <p:ph idx="1"/>
          </p:nvPr>
        </p:nvSpPr>
        <p:spPr>
          <a:xfrm>
            <a:off x="985652" y="980158"/>
            <a:ext cx="4558884" cy="5361266"/>
          </a:xfrm>
        </p:spPr>
        <p:txBody>
          <a:bodyPr>
            <a:noAutofit/>
          </a:bodyPr>
          <a:lstStyle/>
          <a:p>
            <a:pPr marL="0" indent="0" algn="just">
              <a:buNone/>
            </a:pPr>
            <a:r>
              <a:rPr lang="it-IT" sz="2000" dirty="0">
                <a:latin typeface="Times New Roman" pitchFamily="18" charset="0"/>
                <a:cs typeface="Times New Roman" pitchFamily="18" charset="0"/>
              </a:rPr>
              <a:t>Inoltre </a:t>
            </a:r>
            <a:r>
              <a:rPr lang="it-IT" sz="2000" dirty="0" smtClean="0">
                <a:latin typeface="Times New Roman" pitchFamily="18" charset="0"/>
                <a:cs typeface="Times New Roman" pitchFamily="18" charset="0"/>
              </a:rPr>
              <a:t>Corrado </a:t>
            </a:r>
            <a:r>
              <a:rPr lang="it-IT" sz="2000" dirty="0">
                <a:latin typeface="Times New Roman" pitchFamily="18" charset="0"/>
                <a:cs typeface="Times New Roman" pitchFamily="18" charset="0"/>
              </a:rPr>
              <a:t>ci ha spiegato il ciclo dell’ulivo:</a:t>
            </a:r>
          </a:p>
          <a:p>
            <a:pPr lvl="0" algn="just"/>
            <a:r>
              <a:rPr lang="it-IT" sz="2000" dirty="0">
                <a:latin typeface="Times New Roman" pitchFamily="18" charset="0"/>
                <a:cs typeface="Times New Roman" pitchFamily="18" charset="0"/>
              </a:rPr>
              <a:t>a fine maggio fiorisce;</a:t>
            </a:r>
          </a:p>
          <a:p>
            <a:pPr lvl="0" algn="just"/>
            <a:r>
              <a:rPr lang="it-IT" sz="2000" dirty="0">
                <a:latin typeface="Times New Roman" pitchFamily="18" charset="0"/>
                <a:cs typeface="Times New Roman" pitchFamily="18" charset="0"/>
              </a:rPr>
              <a:t>dopo 20 giorni si fa un trattamento a base di rame che elimina le farfalle;</a:t>
            </a:r>
          </a:p>
          <a:p>
            <a:pPr algn="just"/>
            <a:r>
              <a:rPr lang="it-IT" sz="2000" dirty="0">
                <a:latin typeface="Times New Roman" pitchFamily="18" charset="0"/>
                <a:cs typeface="Times New Roman" pitchFamily="18" charset="0"/>
              </a:rPr>
              <a:t>in primavera c’è la potatura</a:t>
            </a:r>
          </a:p>
          <a:p>
            <a:pPr algn="just"/>
            <a:r>
              <a:rPr lang="it-IT" sz="2000" dirty="0">
                <a:latin typeface="Times New Roman" pitchFamily="18" charset="0"/>
                <a:cs typeface="Times New Roman" pitchFamily="18" charset="0"/>
              </a:rPr>
              <a:t>la raccolta inizia a </a:t>
            </a:r>
            <a:r>
              <a:rPr lang="it-IT" sz="2000" dirty="0" smtClean="0">
                <a:latin typeface="Times New Roman" pitchFamily="18" charset="0"/>
                <a:cs typeface="Times New Roman" pitchFamily="18" charset="0"/>
              </a:rPr>
              <a:t>novembre.</a:t>
            </a:r>
            <a:endParaRPr lang="it-IT" sz="2000" dirty="0">
              <a:latin typeface="Times New Roman" pitchFamily="18" charset="0"/>
              <a:cs typeface="Times New Roman" pitchFamily="18" charset="0"/>
            </a:endParaRPr>
          </a:p>
          <a:p>
            <a:pPr marL="0" indent="0" algn="just">
              <a:buNone/>
            </a:pPr>
            <a:r>
              <a:rPr lang="it-IT" sz="2000" dirty="0">
                <a:latin typeface="Times New Roman" pitchFamily="18" charset="0"/>
                <a:cs typeface="Times New Roman" pitchFamily="18" charset="0"/>
              </a:rPr>
              <a:t>Ci </a:t>
            </a:r>
            <a:r>
              <a:rPr lang="it-IT" sz="2000" dirty="0" smtClean="0">
                <a:latin typeface="Times New Roman" pitchFamily="18" charset="0"/>
                <a:cs typeface="Times New Roman" pitchFamily="18" charset="0"/>
              </a:rPr>
              <a:t>ha detto </a:t>
            </a:r>
            <a:r>
              <a:rPr lang="it-IT" sz="2000" dirty="0">
                <a:latin typeface="Times New Roman" pitchFamily="18" charset="0"/>
                <a:cs typeface="Times New Roman" pitchFamily="18" charset="0"/>
              </a:rPr>
              <a:t>che ci sono diversi tipi di raccolta in base alla qualità di olio che si vuole ottenere; in passato si raccoglievano le olive solo da terra </a:t>
            </a:r>
            <a:r>
              <a:rPr lang="it-IT" sz="2000" dirty="0">
                <a:solidFill>
                  <a:srgbClr val="FF0000"/>
                </a:solidFill>
                <a:latin typeface="Times New Roman" pitchFamily="18" charset="0"/>
                <a:cs typeface="Times New Roman" pitchFamily="18" charset="0"/>
              </a:rPr>
              <a:t>usando una scopa</a:t>
            </a:r>
            <a:r>
              <a:rPr lang="it-IT" sz="2000" dirty="0">
                <a:latin typeface="Times New Roman" pitchFamily="18" charset="0"/>
                <a:cs typeface="Times New Roman" pitchFamily="18" charset="0"/>
              </a:rPr>
              <a:t>, ma la </a:t>
            </a:r>
            <a:r>
              <a:rPr lang="it-IT" sz="2000" dirty="0">
                <a:solidFill>
                  <a:srgbClr val="FF0000"/>
                </a:solidFill>
                <a:latin typeface="Times New Roman" pitchFamily="18" charset="0"/>
                <a:cs typeface="Times New Roman" pitchFamily="18" charset="0"/>
              </a:rPr>
              <a:t>qualità</a:t>
            </a:r>
            <a:r>
              <a:rPr lang="it-IT" sz="2000" dirty="0">
                <a:latin typeface="Times New Roman" pitchFamily="18" charset="0"/>
                <a:cs typeface="Times New Roman" pitchFamily="18" charset="0"/>
              </a:rPr>
              <a:t> dell’olio ottenuto era </a:t>
            </a:r>
            <a:r>
              <a:rPr lang="it-IT" sz="2000" dirty="0">
                <a:solidFill>
                  <a:srgbClr val="FF0000"/>
                </a:solidFill>
                <a:latin typeface="Times New Roman" pitchFamily="18" charset="0"/>
                <a:cs typeface="Times New Roman" pitchFamily="18" charset="0"/>
              </a:rPr>
              <a:t>molto scarsa</a:t>
            </a:r>
            <a:r>
              <a:rPr lang="it-IT" sz="2000" dirty="0">
                <a:latin typeface="Times New Roman" pitchFamily="18" charset="0"/>
                <a:cs typeface="Times New Roman" pitchFamily="18" charset="0"/>
              </a:rPr>
              <a:t>, detta «lampante</a:t>
            </a:r>
            <a:r>
              <a:rPr lang="it-IT" sz="2000" dirty="0" smtClean="0">
                <a:latin typeface="Times New Roman" pitchFamily="18" charset="0"/>
                <a:cs typeface="Times New Roman" pitchFamily="18" charset="0"/>
              </a:rPr>
              <a:t>», non utilizzabile come olio da tavola.</a:t>
            </a:r>
          </a:p>
          <a:p>
            <a:pPr marL="0" indent="0" algn="just">
              <a:buNone/>
            </a:pPr>
            <a:r>
              <a:rPr lang="it-IT" sz="2000" dirty="0" smtClean="0">
                <a:latin typeface="Times New Roman" pitchFamily="18" charset="0"/>
                <a:cs typeface="Times New Roman" pitchFamily="18" charset="0"/>
              </a:rPr>
              <a:t>L’olio lampante nei tempi antichi veniva utilizzato per accendere le lampade.</a:t>
            </a:r>
            <a:endParaRPr lang="it-IT" sz="2000" dirty="0">
              <a:latin typeface="Times New Roman" pitchFamily="18" charset="0"/>
              <a:cs typeface="Times New Roman" pitchFamily="18" charset="0"/>
            </a:endParaRPr>
          </a:p>
          <a:p>
            <a:pPr marL="0" indent="0">
              <a:buNone/>
            </a:pPr>
            <a:endParaRPr lang="it-IT" sz="2000" dirty="0"/>
          </a:p>
        </p:txBody>
      </p:sp>
      <p:pic>
        <p:nvPicPr>
          <p:cNvPr id="3078" name="Picture 6" descr="http://www.bosco-v.it/img/raccolta/donne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8419" y="1405719"/>
            <a:ext cx="6543581" cy="4378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2134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17514"/>
          </a:xfrm>
        </p:spPr>
        <p:txBody>
          <a:bodyPr/>
          <a:lstStyle/>
          <a:p>
            <a:pPr algn="ctr"/>
            <a:r>
              <a:rPr lang="it-IT" sz="2000" b="1" dirty="0">
                <a:solidFill>
                  <a:srgbClr val="FF0000"/>
                </a:solidFill>
              </a:rPr>
              <a:t>MASSERIA BRANCATI</a:t>
            </a:r>
            <a:endParaRPr lang="it-IT" sz="2000" dirty="0"/>
          </a:p>
        </p:txBody>
      </p:sp>
      <p:sp>
        <p:nvSpPr>
          <p:cNvPr id="3" name="Segnaposto contenuto 2"/>
          <p:cNvSpPr>
            <a:spLocks noGrp="1"/>
          </p:cNvSpPr>
          <p:nvPr>
            <p:ph idx="1"/>
          </p:nvPr>
        </p:nvSpPr>
        <p:spPr>
          <a:xfrm>
            <a:off x="1140031" y="982640"/>
            <a:ext cx="5522027" cy="5194323"/>
          </a:xfrm>
        </p:spPr>
        <p:txBody>
          <a:bodyPr>
            <a:normAutofit/>
          </a:bodyPr>
          <a:lstStyle/>
          <a:p>
            <a:pPr marL="0" indent="0" algn="just">
              <a:buNone/>
            </a:pPr>
            <a:r>
              <a:rPr lang="it-IT" sz="2200" dirty="0" smtClean="0">
                <a:latin typeface="Times New Roman" pitchFamily="18" charset="0"/>
                <a:cs typeface="Times New Roman" pitchFamily="18" charset="0"/>
              </a:rPr>
              <a:t>Oggi la maggior parte degli olivicoltori preferiscono utilizzare metodi che garantiscono la produzione di una </a:t>
            </a:r>
            <a:r>
              <a:rPr lang="it-IT" sz="2200" dirty="0" smtClean="0">
                <a:solidFill>
                  <a:srgbClr val="FF0000"/>
                </a:solidFill>
                <a:latin typeface="Times New Roman" pitchFamily="18" charset="0"/>
                <a:cs typeface="Times New Roman" pitchFamily="18" charset="0"/>
              </a:rPr>
              <a:t>migliore qualità dell’olio</a:t>
            </a:r>
            <a:r>
              <a:rPr lang="it-IT" sz="2200" dirty="0" smtClean="0">
                <a:latin typeface="Times New Roman" pitchFamily="18" charset="0"/>
                <a:cs typeface="Times New Roman" pitchFamily="18" charset="0"/>
              </a:rPr>
              <a:t>:</a:t>
            </a:r>
            <a:endParaRPr lang="it-IT" sz="2200" dirty="0">
              <a:latin typeface="Times New Roman" pitchFamily="18" charset="0"/>
              <a:cs typeface="Times New Roman" pitchFamily="18" charset="0"/>
            </a:endParaRPr>
          </a:p>
          <a:p>
            <a:pPr algn="just"/>
            <a:r>
              <a:rPr lang="it-IT" sz="2200" dirty="0">
                <a:latin typeface="Times New Roman" pitchFamily="18" charset="0"/>
                <a:cs typeface="Times New Roman" pitchFamily="18" charset="0"/>
              </a:rPr>
              <a:t>Il primo è mettere la rete sotto la pianta e aspettare che le olive cadano da sole già mature. Normalmente si aspetta da </a:t>
            </a:r>
            <a:r>
              <a:rPr lang="it-IT" sz="2200" dirty="0" smtClean="0">
                <a:latin typeface="Times New Roman" pitchFamily="18" charset="0"/>
                <a:cs typeface="Times New Roman" pitchFamily="18" charset="0"/>
              </a:rPr>
              <a:t>7  </a:t>
            </a:r>
            <a:r>
              <a:rPr lang="it-IT" sz="2200" dirty="0">
                <a:latin typeface="Times New Roman" pitchFamily="18" charset="0"/>
                <a:cs typeface="Times New Roman" pitchFamily="18" charset="0"/>
              </a:rPr>
              <a:t>ai 10 giorni per ottenere un buon olio, mentre se superiamo un mese otterremo un olio lampante.</a:t>
            </a:r>
          </a:p>
          <a:p>
            <a:pPr algn="just"/>
            <a:r>
              <a:rPr lang="it-IT" sz="2200" dirty="0">
                <a:latin typeface="Times New Roman" pitchFamily="18" charset="0"/>
                <a:cs typeface="Times New Roman" pitchFamily="18" charset="0"/>
              </a:rPr>
              <a:t>Il secondo metodo di </a:t>
            </a:r>
            <a:r>
              <a:rPr lang="it-IT" sz="2200" dirty="0" smtClean="0">
                <a:latin typeface="Times New Roman" pitchFamily="18" charset="0"/>
                <a:cs typeface="Times New Roman" pitchFamily="18" charset="0"/>
              </a:rPr>
              <a:t>raccolta consente di ottenere una migliore qualità: si mettono le reti sotto gli alberi e si raccolgono le olive usando attrezzi </a:t>
            </a:r>
            <a:r>
              <a:rPr lang="it-IT" sz="2200" dirty="0">
                <a:latin typeface="Times New Roman" pitchFamily="18" charset="0"/>
                <a:cs typeface="Times New Roman" pitchFamily="18" charset="0"/>
              </a:rPr>
              <a:t>come scuotitori </a:t>
            </a:r>
            <a:r>
              <a:rPr lang="it-IT" sz="2200" dirty="0" smtClean="0">
                <a:latin typeface="Times New Roman" pitchFamily="18" charset="0"/>
                <a:cs typeface="Times New Roman" pitchFamily="18" charset="0"/>
              </a:rPr>
              <a:t>o </a:t>
            </a:r>
            <a:r>
              <a:rPr lang="it-IT" sz="2200" dirty="0">
                <a:latin typeface="Times New Roman" pitchFamily="18" charset="0"/>
                <a:cs typeface="Times New Roman" pitchFamily="18" charset="0"/>
              </a:rPr>
              <a:t>pettini pneumatici se gli ulivi sono </a:t>
            </a:r>
            <a:r>
              <a:rPr lang="it-IT" sz="2200" dirty="0" smtClean="0">
                <a:latin typeface="Times New Roman" pitchFamily="18" charset="0"/>
                <a:cs typeface="Times New Roman" pitchFamily="18" charset="0"/>
              </a:rPr>
              <a:t>secolari: le olive devono essere frante nelle 24 ore!</a:t>
            </a:r>
            <a:endParaRPr lang="it-IT" sz="2200" dirty="0">
              <a:latin typeface="Times New Roman" pitchFamily="18" charset="0"/>
              <a:cs typeface="Times New Roman" pitchFamily="18" charset="0"/>
            </a:endParaRPr>
          </a:p>
          <a:p>
            <a:endParaRPr lang="it-IT" dirty="0"/>
          </a:p>
        </p:txBody>
      </p:sp>
      <p:sp>
        <p:nvSpPr>
          <p:cNvPr id="5" name="AutoShape 10" descr="data:image/jpeg;base64,/9j/4AAQSkZJRgABAQAAAQABAAD/2wCEAAkGBhQRERUUEhQVExQVFxgYFxgUFBQXGBUXFxQYFBQXFRgXHCYeGBkjGRQUHy8gIycpLCwsFR4xNTAqNSYrLCkBCQoKDgwOGg8PGiklHyQsKSwqLTUqKSwtKSksKSwsKSkpLCwsKSksKSwpLSwpLSwuKS0sLCkpKSkpKSwsLCksLP/AABEIAKwAlAMBIgACEQEDEQH/xAAcAAABBQEBAQAAAAAAAAAAAAAAAwQFBgcCCAH/xAA+EAACAQIDBQQHBwIFBQAAAAABAgADEQQSIQUGMUFRB2FxgRMiMkKRobEUI1JicsHwguEzQ1PR8RaDkrLS/8QAGgEAAgMBAQAAAAAAAAAAAAAAAAMBAgQFBv/EACoRAAICAQQABQMFAQAAAAAAAAABAhEDBBIhMQUTIkHRUWFxMoGR8PHB/9oADAMBAAIRAxEAPwDcYQhAD4TbjIHam/GEw5s1QO34afrn5aCVbta289NqOGuUp1gxZuAcqdKeb52lKo0wOGkbCG4XOe0v2N7Uf9Gh51Gt8Ashq+/+Mbg9NP0p/wDUr8+3jljiK3yJX/q3GXucQ/gAoH0iOJ3kxLk/f1QOiuRaMIWltiI3MfU9v4i2tesf+4Y4/wCq8UBYV6g8SD9RImdGGxEbmS1LfTGr/n5v1Ipj7Cdo+KT2xTqjwKHyI0lYJnDGRsiTvkaJgu1XDk2rpUo/mIDL8V4fCXDB4+nWUPSdXU6gqQQZgmIrKou5Cjq2kX3E3oNKu5pE+h0vyGYn3R0tEzxpcobCbfZvcI12bjhWphxzjqJGhCEIAEIQgAQhCAGcds2KU0aNFlzZnLEEaWUW+NzMww6ZPYdl7ibr8DLD2lbX9Nj3AJK0/UGtxce1bprK4lSdDDD0mLLN7uB4MbUX8DDzBna7Ub/T+DRpeF43ahW9kgMex9wj+pYVNp29xz4ZT+8j7mBMrsJ3j1Nq3NsjjvNgPrEqu2G5Uj/5iNc05ZpKgg3iz7UqngiL4kn6RvUxFZuNTL+hAPmYEzm8t5aDexs+DS92vUPVyTJTYretl0tcaASOdzFNl4vLVF5TJjW10XhN3yehN0xagPL6Salb3IxgejbnYH9pZJzDcEIQgAQhCABI7eDaow2HqVT7o07ydB85Iyhdre3RTwwoD26up7lU/uZaKt0RJ0rMfxVc1ajMeJJJt1JuZ2k4opFVWdZKlRzW7Z2J0qXnNo6oC7KD3DTxkFQbZ75c9jl69B18I2M1LDYcKQLCwAFvKUrevZa0qt00Da26eEXGduhkoUrK+Zywi1UfSJMI4WcETlhO58IkgIvGr6EGOiIhUEjsvF0ap2bbatlBP/E1MG8857p7T9G45cJvmwcaKtFTzHGcvLDbKjfCVokYQhFFwhCEAOXcAEngBc+UwDfnbP2vFu4vlvlW/wCEcP3mu9oG1PQYJ7GzP6gt38flMKtmOs1aeFuzNnnXB9prFAs+iKLSuCeQm6jGCoLRXBf4iDqy/WcaW0jrY9PPXpj86/W8HwgRo9E3cyj73Y30lXTgtwOunGXXDH1jM828CMRVB/GfgdZnx9j8nQyf9hODO6rcPCJkzUZzkracmfXM4LQA4ZI3qrHV4g8CyEsLUKPebd2f7XDKFvxEw6rLpuRtQqyi/AzJqIWrNWGXNG6wiWFq5kB6iKzAaghCEAMz7Xto60aPKxc/HKP3mZjQy79q9a+NA6Ul+ZJlIYXnQ069Jhzv1CqvFBUFo0M+elmozDs1AJK7q1R9qS/5v/U2ldNTviuFxxpOrrxXXx5WkSVosuGavhm1lH3txKNXOTkLEjmY2pbexGIY06AN2vovE9eMhatcqxVtCCQQeN+cVCFMbKVoc1W4eETNSdYQipxPCO3wqgch4x9CSOarOc8SxBAYgT5Rps7BUF2PAD+aCHRarFC8SdpN0sFTo3JAdlGrMLi/5VOnmZDbQrh3uFCiwGgABtoTpMuPUwyT2RGvG4q2NXk9uzWyv/OsgpJbGrZXWMzL0MnH+o9Ebv1c1BTJGQW51TNhx/OUnZyjcEIQgBjPa16uPX81FT8GYSkelmi9tmzSHoYkezY027uLCZoWnR00rVGLPHmxXMJySI3arEmxE10ISHLGI1K4jdsQZzxltpahxh8SAwLZrc8rFTbnqDEsXWUucgKqeAJJNvEzqvgnRFcgZW4WYE+YHCNDUkqKJHFDEEcDFm2hpxN4wUXMWVB0liKFBiizAAakgeJJsB8ZbcPhBh0y3BqkeueS/kU9Op5xnudszM5qsBlQ2Xvc2116A/EiPFqZhmbWxv4n+XnD8Q1FS8qP7/BpxQ43DHamJypbzPny8pC1n1twIAvrfW1z9flFNpYoltf+Ty/ndGZuRc8+fXrr/OMv4di7m/wGV+wpnjzZ1T7xQON5HBgOMk936Rerccps1Eko0Uxw5s37cf8AwPh+8skgt0MNkw4vzk7OWbAhCEAIPfTYIxmDqUvetmT9Q1E83VA1JzTcFbEjXkeYnq2ZD2ubjescVRW+b/EUDnyYRmObiysoqS5MteNqk4aoU7xJrd3H0tUZVFQnRm1J4WVb6Kb634n67MmrUMbmlbXsZvKpkQptFFaaNhtj4lxmppUseeq3+J1kXtXd4gffUShPBgtrHxGh1PPjObi8dg3U41+9/wDET5ZVKdR8pVODcQPe8oyZSOIkhjqDUW7j7LDS45+B6j+xjJqs70ciyRUou0xVUcBTO85EFqTvPew66fHSTdErk0DZS5KNKmvGysb/AIm9Zr+F/lIzGUCmdAeDGx7uIOvUEGSuNrhFOY2La8tFJPE9/lEMHi6WKqUApzB2ekTr7aU86nzUDXhoZ4ybyZX5tfVv+LNqVcEbhTSoqTbO/EuRzOll6DT6xo+2HJOmh4jiLc7iW7FbsHUAaDujCpu9l1IsO+c16tduxqRR9r4TLUAX2WAYDpfQjwuJbtydkHOunEgmR1XCekr5reqnqL+Ygm/zv8JqXZ9u2R96405X5z1EMkpY4ufdISkXnAUMlNV6COIQgWCEIQAIniMOrqVYXBikIAYxv52YFGNTDDQ3JW30lF3Z2IrY2jTrLZc12Vh7WUFsp6gkDynp90BFiLiVLeHcVKjLWperVptmBtx6qe4i484Nva0u6Ioi8Xvci2CqO8k/QchGq7zq3Qg6EHUfOUrfXDVMPUIsQDqP3lcw213BnlXp88lzLlfgdaL3vNsClUpGpSH3Z9tR7h4B06WJ+fQmZbtDDvRco1tOBHAg6gjxE03Ym1rIc50ZTmv0sbn4X+EqOKanikUEpSrLwLN93UB4qCB6jZtRfT1jrrOx4VkzRtP9Pv8AZ/X5ETir4Kv6Uyy7s7vpUo1MXi6hpYeiyrYIWNdjcsi6i3ujgfb5aySp7gnDKau0GFGmDoikNVrEe7THAcvWPC/CP1q/a6Doy+ioKqijSQkikAbq3LM5JJJJ17p1s+oqNp8fX4+5VRRDbT2/gatQlsLiq9ze9TF+i17kpowAA0ve9uMmNibwYJqFShRw1bC1D66mjWV6jkZS6o7qCGy0wcvvZbcTrRsZQ9E7I7WZTY2/nSx8462BVviKRVWOVs1+hUEg6d4ErkwwWJtPhK+37ckqXJp2D7QaNSnZWYuF1DKFZ9NTYeqT+k+Urm0t6alc5R92p0Fz6x/YcxoTFsLutTRWrkaOxNJeSLfTgdT+3KQO0KyZrHlz008jOGlp1lvGr679vx/gy3RcNm7KFCg2Krqxp07AKNCzE5VUHgLk8eXynzFb54mot2qGig9mnSJUADvHrE95MabNSpjsMRSqFUoFHqYfMzAm5X01IEHKljqt9CDpYiS1LdfOtwJGt1soyUUnyWikV4b21aZzJVqX7ncfHWxl63K7TvTOKOIOp4PoNeWa2lu+QLbnHmsU2fumfSKFXUkfWZceucZKkyzRscJxRTKoBN7AC/WwteE9KKO4QhAAjfEY5U4nXoIhtbaPogBzPyHMyobV3gVPZ1PeZztXrVh4XZZKz7vdVweIQrWSouvtplzL1NidR3TLH3eTM/2ap9pAawVaNYVGH4gACtv6uXKWHaW3TVOXmby09jlRsmKW33YqIy/qZSHA8lpm35u+Y9JlnqJPzF306JkqKTgd0sU9F2q0DRpcL1/V0va3o/aYnlw1tLPsTdbD0ELLTVGt7aAK471ZrlT4GWvf/GZKdJTwZyT/AEroPib+UzvaW8h62itXN4p+Vjv5f3CKHm2di0KlIJUc1KS5j95Ub0gfM7ZlfrZ2WxFuHQRjSohVbJYpltcC1uBsV5fTp3RLYxqo4nLYlj3CJ4PEEjMh1A16MvQ9RG455XFbvYq6LDgNyRjqgYKmdVFy34QbA99r/MSwYns2WhhqrlrslNmAUcwLnx0vE+zzHA11toGDKR0Nr2+X0mkYmgKiMh4MpU+DCx+s6mP14dq+jRWjKRhs+Bo25KQfHMbiZ9tzZhVriaBu5ifRvUwlXT1yFvycGzL4E8P7yQ2rumamqLm6jpPNKWTHkcoq0Ng04lV7H2ZMavRlZT3gi/nqBNmqbEp3uoyHu4fCUXcbds08TmK2C68OfCaVO3o1HUY3KS9/7RV8MjRsf85t4f3jnCbPSn7I16njHMJthgxwdpEWEIQjiAhCEAKH2g4xqbg+6V0PnqJlm0NtM5st56F2jsynXXJVQOO/l4HlIBOzbBhrhG8M2n+/znIy+HbsryLmy6kZTsHY9Sq4WmpZ208OpPQd82rdrYS4OgtJdT7Tn8THifDgB3AR3s/ZdKguWkioOdhx8TxMdTdg06x8vsq3ZXt+NjNicKRTF3Rg6j8VgQwHfYm3faYPi6FQuVII110I1HG45HunpmM6+xqDtmejTZupRST4m2vnKZtKskt67BOjKN290HrYascpCClUy3uPSVDTbKF6gNa58uspewsQSP6dPhPSyqALDQCeb1wn2fF1aJBAp1XQAj3Q5Ck+K2PnB4VjiVky37gsftlOwtfj00B/3PxmxTJezTD3xY4+qjfHhNajsKqIIoHaBugWJxNEXP8AmKOOnvgc9BqPOV7Z2+NakFDWqKLC5vmsOjX1Nut5sEgNo7j4Ss2Y08jE3JpkrfrccPlMWo0TlLfj/gK5tExhaCqLp72t+vQ3i8Tw9AIiovBQFHgBYfSKToxSSpIkIQhLAEIQgAQhCABCEIAEIQgAQhCABMo7Ut1XXEDGU1ujgLVt7rDQMfykWF+o7xNXnLoGBBAIIsQdQQeIMrKO5UQyhdmWx2BqYhhYNdE0463Y/K3xl/nNKkFAVQFA0AAAAHQAcJ1CMdqokIQhLAEIQgAQhCABCEIA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 name="Picture 2" descr="http://ansamed.ansa.it/webimages/foto_large/2012/12/27/6b240ddad1267ca9796879d53883a3ce_1920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0233" y="1035795"/>
            <a:ext cx="5743575" cy="51411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638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40093"/>
          </a:xfrm>
        </p:spPr>
        <p:txBody>
          <a:bodyPr/>
          <a:lstStyle/>
          <a:p>
            <a:r>
              <a:rPr lang="it-IT" sz="2000" b="1" dirty="0" smtClean="0">
                <a:solidFill>
                  <a:srgbClr val="FF0000"/>
                </a:solidFill>
              </a:rPr>
              <a:t>                                 MASSERIA </a:t>
            </a:r>
            <a:r>
              <a:rPr lang="it-IT" sz="2000" b="1" dirty="0">
                <a:solidFill>
                  <a:srgbClr val="FF0000"/>
                </a:solidFill>
              </a:rPr>
              <a:t>BRANCATI</a:t>
            </a:r>
            <a:endParaRPr lang="it-IT" sz="2000" dirty="0"/>
          </a:p>
        </p:txBody>
      </p:sp>
      <p:pic>
        <p:nvPicPr>
          <p:cNvPr id="5" name="Segnaposto contenuto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356565" y="227166"/>
            <a:ext cx="4634868" cy="2780920"/>
          </a:xfrm>
        </p:spPr>
      </p:pic>
      <p:sp>
        <p:nvSpPr>
          <p:cNvPr id="6" name="CasellaDiTesto 5"/>
          <p:cNvSpPr txBox="1"/>
          <p:nvPr/>
        </p:nvSpPr>
        <p:spPr>
          <a:xfrm>
            <a:off x="1075706" y="838185"/>
            <a:ext cx="6081215" cy="4185761"/>
          </a:xfrm>
          <a:prstGeom prst="rect">
            <a:avLst/>
          </a:prstGeom>
          <a:noFill/>
        </p:spPr>
        <p:txBody>
          <a:bodyPr wrap="square" rtlCol="0">
            <a:spAutoFit/>
          </a:bodyPr>
          <a:lstStyle/>
          <a:p>
            <a:pPr algn="just"/>
            <a:r>
              <a:rPr lang="it-IT" sz="1900" dirty="0">
                <a:latin typeface="Times New Roman" pitchFamily="18" charset="0"/>
                <a:cs typeface="Times New Roman" pitchFamily="18" charset="0"/>
              </a:rPr>
              <a:t>Dopo </a:t>
            </a:r>
            <a:r>
              <a:rPr lang="it-IT" sz="1900" dirty="0" smtClean="0">
                <a:latin typeface="Times New Roman" pitchFamily="18" charset="0"/>
                <a:cs typeface="Times New Roman" pitchFamily="18" charset="0"/>
              </a:rPr>
              <a:t>siamo </a:t>
            </a:r>
            <a:r>
              <a:rPr lang="it-IT" sz="1900" dirty="0">
                <a:latin typeface="Times New Roman" pitchFamily="18" charset="0"/>
                <a:cs typeface="Times New Roman" pitchFamily="18" charset="0"/>
              </a:rPr>
              <a:t>andati a </a:t>
            </a:r>
            <a:r>
              <a:rPr lang="it-IT" sz="1900" dirty="0" smtClean="0">
                <a:latin typeface="Times New Roman" pitchFamily="18" charset="0"/>
                <a:cs typeface="Times New Roman" pitchFamily="18" charset="0"/>
              </a:rPr>
              <a:t>visitare i </a:t>
            </a:r>
            <a:r>
              <a:rPr lang="it-IT" sz="1900" dirty="0">
                <a:latin typeface="Times New Roman" pitchFamily="18" charset="0"/>
                <a:cs typeface="Times New Roman" pitchFamily="18" charset="0"/>
              </a:rPr>
              <a:t>due </a:t>
            </a:r>
            <a:r>
              <a:rPr lang="it-IT" sz="1900" dirty="0" smtClean="0">
                <a:solidFill>
                  <a:srgbClr val="FF0000"/>
                </a:solidFill>
                <a:latin typeface="Times New Roman" pitchFamily="18" charset="0"/>
                <a:cs typeface="Times New Roman" pitchFamily="18" charset="0"/>
              </a:rPr>
              <a:t>frantoi</a:t>
            </a:r>
            <a:r>
              <a:rPr lang="it-IT" sz="1900" dirty="0" smtClean="0">
                <a:latin typeface="Times New Roman" pitchFamily="18" charset="0"/>
                <a:cs typeface="Times New Roman" pitchFamily="18" charset="0"/>
              </a:rPr>
              <a:t> della masseria, uno dei quali ipogeo </a:t>
            </a:r>
            <a:r>
              <a:rPr lang="it-IT" sz="1900" dirty="0">
                <a:latin typeface="Times New Roman" pitchFamily="18" charset="0"/>
                <a:cs typeface="Times New Roman" pitchFamily="18" charset="0"/>
              </a:rPr>
              <a:t>(sotterraneo</a:t>
            </a:r>
            <a:r>
              <a:rPr lang="it-IT" sz="1900" dirty="0" smtClean="0">
                <a:latin typeface="Times New Roman" pitchFamily="18" charset="0"/>
                <a:cs typeface="Times New Roman" pitchFamily="18" charset="0"/>
              </a:rPr>
              <a:t>) con resti di età romana e messapica, l’altro ottocentesco.</a:t>
            </a:r>
          </a:p>
          <a:p>
            <a:pPr algn="just"/>
            <a:r>
              <a:rPr lang="it-IT" sz="1900" dirty="0" smtClean="0">
                <a:latin typeface="Times New Roman" pitchFamily="18" charset="0"/>
                <a:cs typeface="Times New Roman" pitchFamily="18" charset="0"/>
              </a:rPr>
              <a:t>Nel frantoio </a:t>
            </a:r>
            <a:r>
              <a:rPr lang="it-IT" sz="1900" dirty="0">
                <a:latin typeface="Times New Roman" pitchFamily="18" charset="0"/>
                <a:cs typeface="Times New Roman" pitchFamily="18" charset="0"/>
              </a:rPr>
              <a:t>si ottiene l’olio dalla spremitura delle olive.</a:t>
            </a:r>
          </a:p>
          <a:p>
            <a:pPr algn="just"/>
            <a:endParaRPr lang="it-IT" sz="1900" dirty="0" smtClean="0">
              <a:latin typeface="Times New Roman" pitchFamily="18" charset="0"/>
              <a:cs typeface="Times New Roman" pitchFamily="18" charset="0"/>
            </a:endParaRPr>
          </a:p>
          <a:p>
            <a:pPr algn="just"/>
            <a:r>
              <a:rPr lang="it-IT" sz="1900" dirty="0" smtClean="0">
                <a:latin typeface="Times New Roman" pitchFamily="18" charset="0"/>
                <a:cs typeface="Times New Roman" pitchFamily="18" charset="0"/>
              </a:rPr>
              <a:t>Infine abbiamo fatto un </a:t>
            </a:r>
            <a:r>
              <a:rPr lang="it-IT" sz="1900" dirty="0" smtClean="0">
                <a:solidFill>
                  <a:srgbClr val="FF0000"/>
                </a:solidFill>
                <a:latin typeface="Times New Roman" pitchFamily="18" charset="0"/>
                <a:cs typeface="Times New Roman" pitchFamily="18" charset="0"/>
              </a:rPr>
              <a:t>piccolo corso di assaggio dell’olio</a:t>
            </a:r>
            <a:r>
              <a:rPr lang="it-IT" sz="1900" dirty="0" smtClean="0">
                <a:latin typeface="Times New Roman" pitchFamily="18" charset="0"/>
                <a:cs typeface="Times New Roman" pitchFamily="18" charset="0"/>
              </a:rPr>
              <a:t>, per comprendere pregi e difetti degli olii di oliva. Ci </a:t>
            </a:r>
            <a:r>
              <a:rPr lang="it-IT" sz="1900" dirty="0">
                <a:latin typeface="Times New Roman" pitchFamily="18" charset="0"/>
                <a:cs typeface="Times New Roman" pitchFamily="18" charset="0"/>
              </a:rPr>
              <a:t>hanno fatto mettere a confronto tre tipologie differenti di </a:t>
            </a:r>
            <a:r>
              <a:rPr lang="it-IT" sz="1900" dirty="0" smtClean="0">
                <a:latin typeface="Times New Roman" pitchFamily="18" charset="0"/>
                <a:cs typeface="Times New Roman" pitchFamily="18" charset="0"/>
              </a:rPr>
              <a:t>oli </a:t>
            </a:r>
            <a:r>
              <a:rPr lang="it-IT" sz="1900" dirty="0">
                <a:latin typeface="Times New Roman" pitchFamily="18" charset="0"/>
                <a:cs typeface="Times New Roman" pitchFamily="18" charset="0"/>
              </a:rPr>
              <a:t>vergine, extra vergine e lampante sulla base delle  seguenti caratteristiche organolettiche: sapore e odore. </a:t>
            </a:r>
            <a:endParaRPr lang="it-IT" sz="1900" dirty="0" smtClean="0">
              <a:latin typeface="Times New Roman" pitchFamily="18" charset="0"/>
              <a:cs typeface="Times New Roman" pitchFamily="18" charset="0"/>
            </a:endParaRPr>
          </a:p>
          <a:p>
            <a:pPr algn="just"/>
            <a:r>
              <a:rPr lang="it-IT" sz="1900" dirty="0" smtClean="0">
                <a:latin typeface="Times New Roman" pitchFamily="18" charset="0"/>
                <a:cs typeface="Times New Roman" pitchFamily="18" charset="0"/>
              </a:rPr>
              <a:t>Si è anche parlato del colore dell’olio ed </a:t>
            </a:r>
            <a:r>
              <a:rPr lang="it-IT" sz="1900" dirty="0">
                <a:latin typeface="Times New Roman" pitchFamily="18" charset="0"/>
                <a:cs typeface="Times New Roman" pitchFamily="18" charset="0"/>
              </a:rPr>
              <a:t>è stato sottolineato che spesso si aggiunge clorofilla </a:t>
            </a:r>
            <a:r>
              <a:rPr lang="it-IT" sz="1900" dirty="0" smtClean="0">
                <a:latin typeface="Times New Roman" pitchFamily="18" charset="0"/>
                <a:cs typeface="Times New Roman" pitchFamily="18" charset="0"/>
              </a:rPr>
              <a:t>per indurre a credere che si tratta di olio franto da poco.</a:t>
            </a:r>
          </a:p>
          <a:p>
            <a:pPr algn="just"/>
            <a:endParaRPr lang="it-IT" sz="1900" dirty="0"/>
          </a:p>
        </p:txBody>
      </p:sp>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56565" y="3483401"/>
            <a:ext cx="4634868" cy="2780921"/>
          </a:xfrm>
          <a:prstGeom prst="rect">
            <a:avLst/>
          </a:prstGeom>
        </p:spPr>
      </p:pic>
      <p:sp>
        <p:nvSpPr>
          <p:cNvPr id="8" name="CasellaDiTesto 7"/>
          <p:cNvSpPr txBox="1"/>
          <p:nvPr/>
        </p:nvSpPr>
        <p:spPr>
          <a:xfrm>
            <a:off x="7356565" y="6264322"/>
            <a:ext cx="4634868" cy="369332"/>
          </a:xfrm>
          <a:prstGeom prst="rect">
            <a:avLst/>
          </a:prstGeom>
          <a:noFill/>
        </p:spPr>
        <p:txBody>
          <a:bodyPr wrap="square" rtlCol="0">
            <a:spAutoFit/>
          </a:bodyPr>
          <a:lstStyle/>
          <a:p>
            <a:pPr algn="ctr"/>
            <a:r>
              <a:rPr lang="it-IT" dirty="0" smtClean="0"/>
              <a:t>          Base di una pressa di età messapica</a:t>
            </a:r>
            <a:endParaRPr lang="it-IT" dirty="0"/>
          </a:p>
        </p:txBody>
      </p:sp>
      <p:sp>
        <p:nvSpPr>
          <p:cNvPr id="9" name="CasellaDiTesto 8"/>
          <p:cNvSpPr txBox="1"/>
          <p:nvPr/>
        </p:nvSpPr>
        <p:spPr>
          <a:xfrm>
            <a:off x="7356565" y="3114069"/>
            <a:ext cx="4634868" cy="369332"/>
          </a:xfrm>
          <a:prstGeom prst="rect">
            <a:avLst/>
          </a:prstGeom>
          <a:noFill/>
        </p:spPr>
        <p:txBody>
          <a:bodyPr wrap="square" rtlCol="0">
            <a:spAutoFit/>
          </a:bodyPr>
          <a:lstStyle/>
          <a:p>
            <a:pPr algn="ctr"/>
            <a:r>
              <a:rPr lang="it-IT" dirty="0" smtClean="0"/>
              <a:t>Vasca e macina nel frantoio ipogeo</a:t>
            </a:r>
            <a:endParaRPr lang="it-IT" dirty="0"/>
          </a:p>
        </p:txBody>
      </p:sp>
      <p:pic>
        <p:nvPicPr>
          <p:cNvPr id="10" name="Picture 14" descr="http://www.internationaloliveoil.org/files/images/FICHERO25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2273" y="4873861"/>
            <a:ext cx="3553748" cy="188305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2" descr="http://www.umbriaolio.it/images/stories/panel/assaggi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01839" y="4974950"/>
            <a:ext cx="2746042" cy="1739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55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6872785" cy="467388"/>
          </a:xfrm>
        </p:spPr>
        <p:txBody>
          <a:bodyPr>
            <a:normAutofit/>
          </a:bodyPr>
          <a:lstStyle/>
          <a:p>
            <a:r>
              <a:rPr lang="it-IT" sz="2000" b="1" dirty="0" smtClean="0">
                <a:solidFill>
                  <a:srgbClr val="FF0000"/>
                </a:solidFill>
              </a:rPr>
              <a:t>                                   MASSERIA </a:t>
            </a:r>
            <a:r>
              <a:rPr lang="it-IT" sz="2000" b="1" dirty="0">
                <a:solidFill>
                  <a:srgbClr val="FF0000"/>
                </a:solidFill>
              </a:rPr>
              <a:t>BRANCATI</a:t>
            </a:r>
            <a:endParaRPr lang="it-IT" sz="2000" dirty="0"/>
          </a:p>
        </p:txBody>
      </p:sp>
      <p:sp>
        <p:nvSpPr>
          <p:cNvPr id="3" name="Segnaposto contenuto 2"/>
          <p:cNvSpPr>
            <a:spLocks noGrp="1"/>
          </p:cNvSpPr>
          <p:nvPr>
            <p:ph idx="1"/>
          </p:nvPr>
        </p:nvSpPr>
        <p:spPr>
          <a:xfrm>
            <a:off x="1496291" y="831274"/>
            <a:ext cx="6149468" cy="1448788"/>
          </a:xfrm>
        </p:spPr>
        <p:txBody>
          <a:bodyPr>
            <a:noAutofit/>
          </a:bodyPr>
          <a:lstStyle/>
          <a:p>
            <a:pPr marL="0" indent="0" algn="just">
              <a:buNone/>
            </a:pPr>
            <a:r>
              <a:rPr lang="it-IT" sz="2400" dirty="0" smtClean="0">
                <a:latin typeface="Times New Roman" pitchFamily="18" charset="0"/>
                <a:cs typeface="Times New Roman" pitchFamily="18" charset="0"/>
              </a:rPr>
              <a:t>Questa masseria ha ricevuto grande visibilità mediatica, sul suo sito possiamo trovare alcuni filmati, mandati in onda in famose trasmissioni RAI tra cui GEO e GEO.</a:t>
            </a:r>
          </a:p>
          <a:p>
            <a:pPr marL="0" indent="0">
              <a:buNone/>
            </a:pPr>
            <a:endParaRPr lang="it-IT" dirty="0">
              <a:latin typeface="Times New Roman" pitchFamily="18" charset="0"/>
              <a:cs typeface="Times New Roman" pitchFamily="18" charset="0"/>
            </a:endParaRPr>
          </a:p>
        </p:txBody>
      </p:sp>
      <p:sp>
        <p:nvSpPr>
          <p:cNvPr id="6" name="CasellaDiTesto 5"/>
          <p:cNvSpPr txBox="1"/>
          <p:nvPr/>
        </p:nvSpPr>
        <p:spPr>
          <a:xfrm>
            <a:off x="1531918" y="2185768"/>
            <a:ext cx="6101967" cy="3046988"/>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Qui si svolgono anche varie manifestazioni, come sfilate di auto e moto d’epoca; sponsorizzazione di libri; attività sportive, ecc.</a:t>
            </a:r>
          </a:p>
          <a:p>
            <a:pPr algn="just"/>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E</a:t>
            </a:r>
            <a:r>
              <a:rPr lang="it-IT" sz="2400" dirty="0">
                <a:latin typeface="Times New Roman" pitchFamily="18" charset="0"/>
                <a:cs typeface="Times New Roman" pitchFamily="18" charset="0"/>
              </a:rPr>
              <a:t>’ stata un’esperienza formativa interessante e la cosa che maggiormente ci ha colpito sono </a:t>
            </a:r>
            <a:r>
              <a:rPr lang="it-IT" sz="2400" dirty="0">
                <a:solidFill>
                  <a:srgbClr val="FF0000"/>
                </a:solidFill>
                <a:latin typeface="Times New Roman" pitchFamily="18" charset="0"/>
                <a:cs typeface="Times New Roman" pitchFamily="18" charset="0"/>
              </a:rPr>
              <a:t>le </a:t>
            </a:r>
            <a:r>
              <a:rPr lang="it-IT" sz="2400" dirty="0" smtClean="0">
                <a:solidFill>
                  <a:srgbClr val="FF0000"/>
                </a:solidFill>
                <a:latin typeface="Times New Roman" pitchFamily="18" charset="0"/>
                <a:cs typeface="Times New Roman" pitchFamily="18" charset="0"/>
              </a:rPr>
              <a:t>varie </a:t>
            </a:r>
            <a:r>
              <a:rPr lang="it-IT" sz="2400" dirty="0">
                <a:solidFill>
                  <a:srgbClr val="FF0000"/>
                </a:solidFill>
                <a:latin typeface="Times New Roman" pitchFamily="18" charset="0"/>
                <a:cs typeface="Times New Roman" pitchFamily="18" charset="0"/>
              </a:rPr>
              <a:t>figure che si possono trovare </a:t>
            </a:r>
            <a:r>
              <a:rPr lang="it-IT" sz="2400" dirty="0" smtClean="0">
                <a:solidFill>
                  <a:srgbClr val="FF0000"/>
                </a:solidFill>
                <a:latin typeface="Times New Roman" pitchFamily="18" charset="0"/>
                <a:cs typeface="Times New Roman" pitchFamily="18" charset="0"/>
              </a:rPr>
              <a:t>nei </a:t>
            </a:r>
            <a:r>
              <a:rPr lang="it-IT" sz="2400" dirty="0">
                <a:solidFill>
                  <a:srgbClr val="FF0000"/>
                </a:solidFill>
                <a:latin typeface="Times New Roman" pitchFamily="18" charset="0"/>
                <a:cs typeface="Times New Roman" pitchFamily="18" charset="0"/>
              </a:rPr>
              <a:t>diversi </a:t>
            </a:r>
            <a:r>
              <a:rPr lang="it-IT" sz="2400" dirty="0" smtClean="0">
                <a:solidFill>
                  <a:srgbClr val="FF0000"/>
                </a:solidFill>
                <a:latin typeface="Times New Roman" pitchFamily="18" charset="0"/>
                <a:cs typeface="Times New Roman" pitchFamily="18" charset="0"/>
              </a:rPr>
              <a:t>alberi</a:t>
            </a:r>
            <a:r>
              <a:rPr lang="it-IT" sz="2400" dirty="0">
                <a:latin typeface="Times New Roman" pitchFamily="18" charset="0"/>
                <a:cs typeface="Times New Roman" pitchFamily="18" charset="0"/>
              </a:rPr>
              <a:t>.</a:t>
            </a: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6991" y="0"/>
            <a:ext cx="4114800" cy="5882185"/>
          </a:xfrm>
          <a:prstGeom prst="rect">
            <a:avLst/>
          </a:prstGeom>
        </p:spPr>
      </p:pic>
      <p:sp>
        <p:nvSpPr>
          <p:cNvPr id="8" name="CasellaDiTesto 7"/>
          <p:cNvSpPr txBox="1"/>
          <p:nvPr/>
        </p:nvSpPr>
        <p:spPr>
          <a:xfrm>
            <a:off x="7874493" y="5866410"/>
            <a:ext cx="4114800" cy="923330"/>
          </a:xfrm>
          <a:prstGeom prst="rect">
            <a:avLst/>
          </a:prstGeom>
          <a:noFill/>
        </p:spPr>
        <p:txBody>
          <a:bodyPr wrap="square" rtlCol="0">
            <a:spAutoFit/>
          </a:bodyPr>
          <a:lstStyle/>
          <a:p>
            <a:r>
              <a:rPr lang="it-IT" dirty="0">
                <a:latin typeface="Times New Roman" pitchFamily="18" charset="0"/>
                <a:cs typeface="Times New Roman" pitchFamily="18" charset="0"/>
              </a:rPr>
              <a:t>In questo albero si vede la figura </a:t>
            </a:r>
            <a:r>
              <a:rPr lang="it-IT" dirty="0" smtClean="0">
                <a:latin typeface="Times New Roman" pitchFamily="18" charset="0"/>
                <a:cs typeface="Times New Roman" pitchFamily="18" charset="0"/>
              </a:rPr>
              <a:t>di un elefante </a:t>
            </a:r>
            <a:r>
              <a:rPr lang="it-IT" dirty="0">
                <a:latin typeface="Times New Roman" pitchFamily="18" charset="0"/>
                <a:cs typeface="Times New Roman" pitchFamily="18" charset="0"/>
              </a:rPr>
              <a:t>con </a:t>
            </a:r>
            <a:r>
              <a:rPr lang="it-IT" dirty="0" smtClean="0">
                <a:latin typeface="Times New Roman" pitchFamily="18" charset="0"/>
                <a:cs typeface="Times New Roman" pitchFamily="18" charset="0"/>
              </a:rPr>
              <a:t>una </a:t>
            </a:r>
            <a:r>
              <a:rPr lang="it-IT" dirty="0">
                <a:latin typeface="Times New Roman" pitchFamily="18" charset="0"/>
                <a:cs typeface="Times New Roman" pitchFamily="18" charset="0"/>
              </a:rPr>
              <a:t>lunga proboscide</a:t>
            </a:r>
          </a:p>
          <a:p>
            <a:endParaRPr lang="it-IT" dirty="0"/>
          </a:p>
        </p:txBody>
      </p:sp>
    </p:spTree>
    <p:extLst>
      <p:ext uri="{BB962C8B-B14F-4D97-AF65-F5344CB8AC3E}">
        <p14:creationId xmlns="" xmlns:p14="http://schemas.microsoft.com/office/powerpoint/2010/main" val="248465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8325" y="310536"/>
            <a:ext cx="10515600" cy="590218"/>
          </a:xfrm>
        </p:spPr>
        <p:txBody>
          <a:bodyPr/>
          <a:lstStyle/>
          <a:p>
            <a:r>
              <a:rPr lang="it-IT" sz="2000" b="1" dirty="0" smtClean="0">
                <a:solidFill>
                  <a:srgbClr val="FF0000"/>
                </a:solidFill>
              </a:rPr>
              <a:t>                                          MASSERIA </a:t>
            </a:r>
            <a:r>
              <a:rPr lang="it-IT" sz="2000" b="1" dirty="0">
                <a:solidFill>
                  <a:srgbClr val="FF0000"/>
                </a:solidFill>
              </a:rPr>
              <a:t>BRANCATI</a:t>
            </a:r>
            <a:endParaRPr lang="it-IT" sz="2000" dirty="0"/>
          </a:p>
        </p:txBody>
      </p:sp>
      <p:sp>
        <p:nvSpPr>
          <p:cNvPr id="3" name="Segnaposto contenuto 2"/>
          <p:cNvSpPr>
            <a:spLocks noGrp="1"/>
          </p:cNvSpPr>
          <p:nvPr>
            <p:ph idx="1"/>
          </p:nvPr>
        </p:nvSpPr>
        <p:spPr>
          <a:xfrm>
            <a:off x="1163782" y="955344"/>
            <a:ext cx="7379717" cy="5221619"/>
          </a:xfrm>
        </p:spPr>
        <p:txBody>
          <a:bodyPr>
            <a:noAutofit/>
          </a:bodyPr>
          <a:lstStyle/>
          <a:p>
            <a:pPr marL="0" indent="0" algn="just">
              <a:buNone/>
            </a:pPr>
            <a:r>
              <a:rPr lang="it-IT" sz="2200" dirty="0">
                <a:latin typeface="Times New Roman" pitchFamily="18" charset="0"/>
                <a:cs typeface="Times New Roman" pitchFamily="18" charset="0"/>
              </a:rPr>
              <a:t>La mitologia greca attribuisce ad Atena </a:t>
            </a:r>
            <a:r>
              <a:rPr lang="it-IT" sz="2200" dirty="0">
                <a:solidFill>
                  <a:srgbClr val="FF0000"/>
                </a:solidFill>
                <a:latin typeface="Times New Roman" pitchFamily="18" charset="0"/>
                <a:cs typeface="Times New Roman" pitchFamily="18" charset="0"/>
              </a:rPr>
              <a:t>la nascita del primo olivo</a:t>
            </a:r>
            <a:r>
              <a:rPr lang="it-IT" sz="2200" dirty="0">
                <a:latin typeface="Times New Roman" pitchFamily="18" charset="0"/>
                <a:cs typeface="Times New Roman" pitchFamily="18" charset="0"/>
              </a:rPr>
              <a:t> che sorse nell’Acropoli a protezione della città di Atene. </a:t>
            </a:r>
            <a:endParaRPr lang="it-IT" sz="2200" dirty="0" smtClean="0">
              <a:latin typeface="Times New Roman" pitchFamily="18" charset="0"/>
              <a:cs typeface="Times New Roman" pitchFamily="18" charset="0"/>
            </a:endParaRPr>
          </a:p>
          <a:p>
            <a:pPr marL="0" indent="0" algn="just">
              <a:buNone/>
            </a:pPr>
            <a:r>
              <a:rPr lang="it-IT" sz="2200" dirty="0" smtClean="0">
                <a:latin typeface="Times New Roman" pitchFamily="18" charset="0"/>
                <a:cs typeface="Times New Roman" pitchFamily="18" charset="0"/>
              </a:rPr>
              <a:t>La </a:t>
            </a:r>
            <a:r>
              <a:rPr lang="it-IT" sz="2200" dirty="0">
                <a:latin typeface="Times New Roman" pitchFamily="18" charset="0"/>
                <a:cs typeface="Times New Roman" pitchFamily="18" charset="0"/>
              </a:rPr>
              <a:t>leggenda racconta che Zeus dovendo affidare la sovranità </a:t>
            </a:r>
            <a:r>
              <a:rPr lang="it-IT" sz="2200" dirty="0" smtClean="0">
                <a:latin typeface="Times New Roman" pitchFamily="18" charset="0"/>
                <a:cs typeface="Times New Roman" pitchFamily="18" charset="0"/>
              </a:rPr>
              <a:t>dell’Attica, </a:t>
            </a:r>
            <a:r>
              <a:rPr lang="it-IT" sz="2200" dirty="0">
                <a:latin typeface="Times New Roman" pitchFamily="18" charset="0"/>
                <a:cs typeface="Times New Roman" pitchFamily="18" charset="0"/>
              </a:rPr>
              <a:t>portò alla sfida tra Poseidone ed Atena. I due si sfidarono costruendo un dono per il popolo. Poseidone, colpendo con il suo tridente il suolo, fece sorgere il cavallo più potente e rapido, in grado di vincere tutte le battaglie; Atena, invece, colpendo la roccia con la sua lancia, fece nascere dalla terra il primo albero di olivo, simbolo di longevità. Zeus scelse l’invenzione più pacifica ed Atena divenne la dea di Atene. </a:t>
            </a:r>
            <a:endParaRPr lang="it-IT" sz="2200" dirty="0" smtClean="0">
              <a:latin typeface="Times New Roman" pitchFamily="18" charset="0"/>
              <a:cs typeface="Times New Roman" pitchFamily="18" charset="0"/>
            </a:endParaRPr>
          </a:p>
          <a:p>
            <a:pPr marL="0" indent="0" algn="just">
              <a:buNone/>
            </a:pPr>
            <a:r>
              <a:rPr lang="it-IT" sz="2200" dirty="0" smtClean="0">
                <a:latin typeface="Times New Roman" pitchFamily="18" charset="0"/>
                <a:cs typeface="Times New Roman" pitchFamily="18" charset="0"/>
              </a:rPr>
              <a:t>Un </a:t>
            </a:r>
            <a:r>
              <a:rPr lang="it-IT" sz="2200" dirty="0">
                <a:latin typeface="Times New Roman" pitchFamily="18" charset="0"/>
                <a:cs typeface="Times New Roman" pitchFamily="18" charset="0"/>
              </a:rPr>
              <a:t>figlio di Poseidone cercò di sradicare l’albero di Atena, ma non vi riuscì, anzi si ferì nel commettere il gesto sacrilego e morì.  Quella roccia che resistette era appunto l’acropoli, dove la pianta dell’olivo venne presidiata dai soldati perché sacra ai greci.</a:t>
            </a:r>
          </a:p>
          <a:p>
            <a:pPr marL="0" indent="0">
              <a:buNone/>
            </a:pPr>
            <a:endParaRPr lang="it-IT" sz="2200" dirty="0"/>
          </a:p>
        </p:txBody>
      </p:sp>
      <p:pic>
        <p:nvPicPr>
          <p:cNvPr id="1026" name="Picture 2" descr="https://encrypted-tbn1.gstatic.com/images?q=tbn:ANd9GcSqW6fMSNnOcjPoIk1_jbja7XJOl_JAOBAuXx6HlA7rdIECkhu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76493" y="109183"/>
            <a:ext cx="3165134" cy="267496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famiglieditalia.files.wordpress.com/2010/12/poseidon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82951" y="3293154"/>
            <a:ext cx="2952219" cy="35648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sellaDiTesto 3"/>
          <p:cNvSpPr txBox="1"/>
          <p:nvPr/>
        </p:nvSpPr>
        <p:spPr>
          <a:xfrm>
            <a:off x="8876493" y="2900149"/>
            <a:ext cx="3058677" cy="276999"/>
          </a:xfrm>
          <a:prstGeom prst="rect">
            <a:avLst/>
          </a:prstGeom>
          <a:noFill/>
        </p:spPr>
        <p:txBody>
          <a:bodyPr wrap="square" rtlCol="0">
            <a:spAutoFit/>
          </a:bodyPr>
          <a:lstStyle/>
          <a:p>
            <a:pPr algn="ctr"/>
            <a:r>
              <a:rPr lang="it-IT" sz="1200" b="1" dirty="0" smtClean="0"/>
              <a:t>La dea Atena</a:t>
            </a:r>
            <a:endParaRPr lang="it-IT" sz="1200" b="1" dirty="0"/>
          </a:p>
        </p:txBody>
      </p:sp>
    </p:spTree>
    <p:extLst>
      <p:ext uri="{BB962C8B-B14F-4D97-AF65-F5344CB8AC3E}">
        <p14:creationId xmlns="" xmlns:p14="http://schemas.microsoft.com/office/powerpoint/2010/main" val="23742908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1494</Words>
  <Application>Microsoft Office PowerPoint</Application>
  <PresentationFormat>Personalizzato</PresentationFormat>
  <Paragraphs>71</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Masseria Brancati di Ostuni (Br) Azienda olivicola e olearia condotta in agricoltura biologica  </vt:lpstr>
      <vt:lpstr>Masseria Brancati Azienda olivicola e olearia</vt:lpstr>
      <vt:lpstr>   MASSERIA BRANCATI DI OSTUNI (BR)</vt:lpstr>
      <vt:lpstr>                             MASSERIA BRANCATI</vt:lpstr>
      <vt:lpstr>             MASSERIA BRANCATI</vt:lpstr>
      <vt:lpstr>MASSERIA BRANCATI</vt:lpstr>
      <vt:lpstr>                                 MASSERIA BRANCATI</vt:lpstr>
      <vt:lpstr>                                   MASSERIA BRANCATI</vt:lpstr>
      <vt:lpstr>                                          MASSERIA BRANCATI</vt:lpstr>
      <vt:lpstr>MASSERIA BRANCATI</vt:lpstr>
      <vt:lpstr>Diapositiva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AZIENDA VITIVINICOLA CANDIDO Sandonaci</dc:title>
  <dc:creator>Toshiba-Pc</dc:creator>
  <cp:lastModifiedBy>Utente</cp:lastModifiedBy>
  <cp:revision>95</cp:revision>
  <dcterms:created xsi:type="dcterms:W3CDTF">2014-05-29T05:04:20Z</dcterms:created>
  <dcterms:modified xsi:type="dcterms:W3CDTF">2014-06-11T16:40:20Z</dcterms:modified>
</cp:coreProperties>
</file>