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58" r:id="rId4"/>
    <p:sldId id="268" r:id="rId5"/>
    <p:sldId id="269" r:id="rId6"/>
    <p:sldId id="264" r:id="rId7"/>
    <p:sldId id="261" r:id="rId8"/>
    <p:sldId id="262" r:id="rId9"/>
    <p:sldId id="266" r:id="rId10"/>
    <p:sldId id="270" r:id="rId11"/>
    <p:sldId id="271"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077A-75D7-4CE6-8286-E2E75097E1E1}" type="datetimeFigureOut">
              <a:rPr lang="it-IT" smtClean="0"/>
              <a:pPr/>
              <a:t>14/06/2014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877C-54D8-41A1-B931-F065E2D10496}" type="slidenum">
              <a:rPr lang="it-IT" smtClean="0"/>
              <a:pPr/>
              <a:t>‹N›</a:t>
            </a:fld>
            <a:endParaRPr lang="it-IT"/>
          </a:p>
        </p:txBody>
      </p:sp>
    </p:spTree>
    <p:extLst>
      <p:ext uri="{BB962C8B-B14F-4D97-AF65-F5344CB8AC3E}">
        <p14:creationId xmlns:p14="http://schemas.microsoft.com/office/powerpoint/2010/main" xmlns="" val="349307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14295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148465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387309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154816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700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4802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231278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357466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278312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16638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841945C-B0A1-423E-BF59-E9A61F0A707D}" type="datetimeFigureOut">
              <a:rPr lang="it-IT" smtClean="0"/>
              <a:pPr/>
              <a:t>14/06/2014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354522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1945C-B0A1-423E-BF59-E9A61F0A707D}" type="datetimeFigureOut">
              <a:rPr lang="it-IT" smtClean="0"/>
              <a:pPr/>
              <a:t>14/06/2014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57BED-40A6-4340-BE51-8AD8C8EFC08D}" type="slidenum">
              <a:rPr lang="it-IT" smtClean="0"/>
              <a:pPr/>
              <a:t>‹N›</a:t>
            </a:fld>
            <a:endParaRPr lang="it-IT"/>
          </a:p>
        </p:txBody>
      </p:sp>
    </p:spTree>
    <p:extLst>
      <p:ext uri="{BB962C8B-B14F-4D97-AF65-F5344CB8AC3E}">
        <p14:creationId xmlns:p14="http://schemas.microsoft.com/office/powerpoint/2010/main" xmlns="" val="2644812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3.gif@01CEF761.69CC2D00" TargetMode="External"/><Relationship Id="rId7" Type="http://schemas.openxmlformats.org/officeDocument/2006/relationships/image" Target="cid:image005.jpg@01CEF761.69CC2D00" TargetMode="External"/><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cid:image004.gif@01CEF761.69CC2D00" TargetMode="Externa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474425"/>
          </a:xfrm>
        </p:spPr>
        <p:txBody>
          <a:bodyPr>
            <a:noAutofit/>
          </a:bodyPr>
          <a:lstStyle/>
          <a:p>
            <a:r>
              <a:rPr lang="it-IT" sz="2400" b="1" dirty="0" smtClean="0">
                <a:solidFill>
                  <a:srgbClr val="0070C0"/>
                </a:solidFill>
                <a:latin typeface="Lucida Calligraphy" panose="03010101010101010101" pitchFamily="66" charset="0"/>
              </a:rPr>
              <a:t>AZIENDA VITIVINICOLA CANDIDO</a:t>
            </a:r>
            <a:br>
              <a:rPr lang="it-IT" sz="2400" b="1" dirty="0" smtClean="0">
                <a:solidFill>
                  <a:srgbClr val="0070C0"/>
                </a:solidFill>
                <a:latin typeface="Lucida Calligraphy" panose="03010101010101010101" pitchFamily="66" charset="0"/>
              </a:rPr>
            </a:br>
            <a:r>
              <a:rPr lang="it-IT" sz="2400" b="1" dirty="0" err="1" smtClean="0">
                <a:solidFill>
                  <a:srgbClr val="FF0000"/>
                </a:solidFill>
                <a:latin typeface="Lucida Calligraphy" panose="03010101010101010101" pitchFamily="66" charset="0"/>
              </a:rPr>
              <a:t>Sandonaci</a:t>
            </a:r>
            <a:endParaRPr lang="it-IT" sz="2400" b="1" dirty="0">
              <a:solidFill>
                <a:srgbClr val="FF0000"/>
              </a:solidFill>
              <a:latin typeface="Lucida Calligraphy" panose="03010101010101010101" pitchFamily="66" charset="0"/>
            </a:endParaRPr>
          </a:p>
        </p:txBody>
      </p:sp>
      <p:sp>
        <p:nvSpPr>
          <p:cNvPr id="3" name="Sottotitolo 2"/>
          <p:cNvSpPr>
            <a:spLocks noGrp="1"/>
          </p:cNvSpPr>
          <p:nvPr>
            <p:ph type="subTitle" idx="1"/>
          </p:nvPr>
        </p:nvSpPr>
        <p:spPr/>
        <p:txBody>
          <a:bodyPr/>
          <a:lstStyle/>
          <a:p>
            <a:endParaRPr lang="it-IT"/>
          </a:p>
        </p:txBody>
      </p:sp>
      <p:pic>
        <p:nvPicPr>
          <p:cNvPr id="1026" name="Picture 2" descr="http://www.intravino.com/wp-content/uploads/candido_vini-700x4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819368"/>
            <a:ext cx="9689910" cy="57724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655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464023"/>
          </a:xfrm>
        </p:spPr>
        <p:txBody>
          <a:bodyPr/>
          <a:lstStyle/>
          <a:p>
            <a:pPr algn="ctr"/>
            <a:r>
              <a:rPr lang="it-IT" sz="2000" b="1">
                <a:solidFill>
                  <a:srgbClr val="FF0000"/>
                </a:solidFill>
                <a:latin typeface="Lucida Calligraphy" panose="03010101010101010101" pitchFamily="66" charset="0"/>
              </a:rPr>
              <a:t>AZIENDA VITIVINICOLA CANDIDO</a:t>
            </a:r>
            <a:endParaRPr lang="it-IT" sz="2000" dirty="0"/>
          </a:p>
        </p:txBody>
      </p:sp>
      <p:sp>
        <p:nvSpPr>
          <p:cNvPr id="3" name="Segnaposto contenuto 2"/>
          <p:cNvSpPr>
            <a:spLocks noGrp="1"/>
          </p:cNvSpPr>
          <p:nvPr>
            <p:ph idx="1"/>
          </p:nvPr>
        </p:nvSpPr>
        <p:spPr>
          <a:xfrm>
            <a:off x="838200" y="641445"/>
            <a:ext cx="10515600" cy="4804012"/>
          </a:xfrm>
        </p:spPr>
        <p:txBody>
          <a:bodyPr>
            <a:normAutofit fontScale="85000" lnSpcReduction="10000"/>
          </a:bodyPr>
          <a:lstStyle/>
          <a:p>
            <a:pPr marL="0" indent="0" algn="just">
              <a:buNone/>
            </a:pPr>
            <a:r>
              <a:rPr lang="it-IT" dirty="0" smtClean="0"/>
              <a:t>La progettazione della nostra settimana di escursioni è stata fatta nel rispetto dei principi del turismo sostenibile, nell’ambito di un progetto che mira a promuovere questo concetto tra la società civile ed i giovani, anche coinvolgendo le scuole.</a:t>
            </a:r>
          </a:p>
          <a:p>
            <a:pPr marL="0" indent="0" algn="just">
              <a:buNone/>
            </a:pPr>
            <a:r>
              <a:rPr lang="it-IT" dirty="0" smtClean="0"/>
              <a:t>Infatti «turismo sostenibile» significa destagionalizzare, fruire senza danneggiare l’ambiente che ci ospita, </a:t>
            </a:r>
            <a:r>
              <a:rPr lang="it-IT" dirty="0"/>
              <a:t>godere del paesaggio naturale ed agrario, </a:t>
            </a:r>
            <a:r>
              <a:rPr lang="it-IT" dirty="0" smtClean="0"/>
              <a:t>conoscere la cultura e l’identità locali, tra cui anche il nostro territorio, la nostra gastronomia, in nostri prodotti tipici. </a:t>
            </a:r>
          </a:p>
          <a:p>
            <a:pPr marL="0" indent="0" algn="just">
              <a:buNone/>
            </a:pPr>
            <a:r>
              <a:rPr lang="it-IT" dirty="0" smtClean="0"/>
              <a:t>Il turismo scolastico è una forma di turismo sostenibile perché avvicina i giovani al territorio, alla natura, alla cultura locali, e li educa a fruire del territorio rispettandolo. </a:t>
            </a:r>
          </a:p>
          <a:p>
            <a:pPr marL="0" indent="0" algn="just">
              <a:buNone/>
            </a:pPr>
            <a:r>
              <a:rPr lang="it-IT" dirty="0" smtClean="0"/>
              <a:t>Il progetto di che trattasi, che vede la collaborazione di diversi Paesi del bacino del Mediterraneo, si chiama «Live Your Tour» proprio per incarnare i concetti di sostenibilità prima richiamati ed è finanziato dall’Ue attraverso lo strumento finanziario ENPI (</a:t>
            </a:r>
            <a:r>
              <a:rPr lang="en-US" dirty="0"/>
              <a:t>European </a:t>
            </a:r>
            <a:r>
              <a:rPr lang="en-US" dirty="0" err="1"/>
              <a:t>Neighbourhood</a:t>
            </a:r>
            <a:r>
              <a:rPr lang="en-US" dirty="0"/>
              <a:t> and Partnership Instrument</a:t>
            </a:r>
            <a:r>
              <a:rPr lang="it-IT" dirty="0" smtClean="0"/>
              <a:t>).</a:t>
            </a:r>
          </a:p>
          <a:p>
            <a:pPr marL="0" indent="0" algn="just">
              <a:buNone/>
            </a:pPr>
            <a:endParaRPr lang="it-IT" dirty="0"/>
          </a:p>
          <a:p>
            <a:pPr marL="0" indent="0" algn="just">
              <a:buNone/>
            </a:pPr>
            <a:endParaRPr lang="it-IT" dirty="0" smtClean="0"/>
          </a:p>
          <a:p>
            <a:pPr marL="0" indent="0" algn="just">
              <a:buNone/>
            </a:pPr>
            <a:endParaRPr lang="it-IT" dirty="0"/>
          </a:p>
        </p:txBody>
      </p:sp>
      <p:pic>
        <p:nvPicPr>
          <p:cNvPr id="5" name="Immagine 4" descr="cid:image003.gif@01CEF761.69CC2D00"/>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955119" y="5364523"/>
            <a:ext cx="1285875" cy="688340"/>
          </a:xfrm>
          <a:prstGeom prst="rect">
            <a:avLst/>
          </a:prstGeom>
          <a:noFill/>
          <a:ln>
            <a:noFill/>
          </a:ln>
        </p:spPr>
      </p:pic>
      <p:pic>
        <p:nvPicPr>
          <p:cNvPr id="6" name="Immagine 5" descr="cid:499F839BA3484BAA8FDCAF7BB0616E1A@apmura5428"/>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5429250" y="5253942"/>
            <a:ext cx="1333500" cy="737870"/>
          </a:xfrm>
          <a:prstGeom prst="rect">
            <a:avLst/>
          </a:prstGeom>
          <a:noFill/>
          <a:ln>
            <a:noFill/>
          </a:ln>
        </p:spPr>
      </p:pic>
      <p:pic>
        <p:nvPicPr>
          <p:cNvPr id="7" name="Immagine 6" descr="cid:E4DC433E0E744D4A982DF636E1F9EFFB@apmura5428"/>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9163050" y="5337445"/>
            <a:ext cx="1790700" cy="570865"/>
          </a:xfrm>
          <a:prstGeom prst="rect">
            <a:avLst/>
          </a:prstGeom>
          <a:noFill/>
          <a:ln>
            <a:noFill/>
          </a:ln>
        </p:spPr>
      </p:pic>
    </p:spTree>
    <p:extLst>
      <p:ext uri="{BB962C8B-B14F-4D97-AF65-F5344CB8AC3E}">
        <p14:creationId xmlns:p14="http://schemas.microsoft.com/office/powerpoint/2010/main" xmlns="" val="239159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76405" y="2481362"/>
            <a:ext cx="10885117" cy="3416320"/>
          </a:xfrm>
          <a:prstGeom prst="rect">
            <a:avLst/>
          </a:prstGeom>
        </p:spPr>
        <p:txBody>
          <a:bodyPr wrap="square">
            <a:spAutoFit/>
          </a:bodyPr>
          <a:lstStyle/>
          <a:p>
            <a:pPr lvl="0">
              <a:buNone/>
            </a:pPr>
            <a:endParaRPr lang="it-IT" b="1" dirty="0" smtClean="0"/>
          </a:p>
          <a:p>
            <a:pPr lvl="0">
              <a:buNone/>
            </a:pPr>
            <a:r>
              <a:rPr lang="it-IT" b="1" dirty="0" smtClean="0"/>
              <a:t>(1</a:t>
            </a:r>
            <a:r>
              <a:rPr lang="it-IT" b="1" baseline="30000" dirty="0" smtClean="0"/>
              <a:t>a</a:t>
            </a:r>
            <a:r>
              <a:rPr lang="it-IT" b="1" dirty="0" smtClean="0"/>
              <a:t>A-IPSSS) : Alò Morena, Chirico Lucia, Fumarola Chiara, Valente Aurora.</a:t>
            </a:r>
          </a:p>
          <a:p>
            <a:pPr lvl="0">
              <a:buNone/>
            </a:pPr>
            <a:r>
              <a:rPr lang="it-IT" b="1" dirty="0" smtClean="0"/>
              <a:t>(1</a:t>
            </a:r>
            <a:r>
              <a:rPr lang="it-IT" b="1" baseline="30000" dirty="0" smtClean="0"/>
              <a:t>a</a:t>
            </a:r>
            <a:r>
              <a:rPr lang="it-IT" b="1" dirty="0" smtClean="0"/>
              <a:t>A-IPSEOA): Chirico Serena , Lenti Simone, </a:t>
            </a:r>
            <a:r>
              <a:rPr lang="it-IT" b="1" dirty="0" err="1" smtClean="0"/>
              <a:t>Mottola</a:t>
            </a:r>
            <a:r>
              <a:rPr lang="it-IT" b="1" dirty="0" smtClean="0"/>
              <a:t> Vanessa, </a:t>
            </a:r>
            <a:r>
              <a:rPr lang="it-IT" b="1" dirty="0" err="1" smtClean="0"/>
              <a:t>Peluso</a:t>
            </a:r>
            <a:r>
              <a:rPr lang="it-IT" b="1" dirty="0" smtClean="0"/>
              <a:t> Francesco, Venuti Monica.                        </a:t>
            </a:r>
            <a:endParaRPr lang="it-IT" dirty="0" smtClean="0"/>
          </a:p>
          <a:p>
            <a:pPr lvl="0">
              <a:buNone/>
            </a:pPr>
            <a:r>
              <a:rPr lang="it-IT" b="1" dirty="0" smtClean="0"/>
              <a:t>(1</a:t>
            </a:r>
            <a:r>
              <a:rPr lang="it-IT" b="1" baseline="30000" dirty="0" smtClean="0"/>
              <a:t>a</a:t>
            </a:r>
            <a:r>
              <a:rPr lang="it-IT" b="1" dirty="0" smtClean="0"/>
              <a:t>B-IPSEOA): d’Amico Roberta, </a:t>
            </a:r>
            <a:r>
              <a:rPr lang="it-IT" b="1" dirty="0" err="1" smtClean="0"/>
              <a:t>Derinaldis</a:t>
            </a:r>
            <a:r>
              <a:rPr lang="it-IT" b="1" dirty="0" smtClean="0"/>
              <a:t> Sonia,</a:t>
            </a:r>
            <a:r>
              <a:rPr lang="it-IT" b="1" dirty="0" err="1" smtClean="0"/>
              <a:t>Tirca</a:t>
            </a:r>
            <a:r>
              <a:rPr lang="it-IT" b="1" dirty="0" smtClean="0"/>
              <a:t> Georgiana, Vitale Rossella, Zaccaria Alessandra. </a:t>
            </a:r>
            <a:endParaRPr lang="it-IT" dirty="0" smtClean="0"/>
          </a:p>
          <a:p>
            <a:pPr>
              <a:buNone/>
            </a:pPr>
            <a:r>
              <a:rPr lang="it-IT" b="1" dirty="0" smtClean="0"/>
              <a:t> (1</a:t>
            </a:r>
            <a:r>
              <a:rPr lang="it-IT" b="1" baseline="30000" dirty="0" smtClean="0"/>
              <a:t>a</a:t>
            </a:r>
            <a:r>
              <a:rPr lang="it-IT" b="1" dirty="0" smtClean="0"/>
              <a:t>C-IPSEOA): Incalza Gianluca, </a:t>
            </a:r>
            <a:r>
              <a:rPr lang="it-IT" b="1" dirty="0" err="1" smtClean="0"/>
              <a:t>Lacorte</a:t>
            </a:r>
            <a:r>
              <a:rPr lang="it-IT" b="1" dirty="0" smtClean="0"/>
              <a:t> Paolo, </a:t>
            </a:r>
            <a:r>
              <a:rPr lang="it-IT" b="1" dirty="0" err="1" smtClean="0"/>
              <a:t>Salonna</a:t>
            </a:r>
            <a:r>
              <a:rPr lang="it-IT" b="1" dirty="0" smtClean="0"/>
              <a:t> Samantha, Santoro Sofia, </a:t>
            </a:r>
            <a:r>
              <a:rPr lang="it-IT" b="1" dirty="0" err="1" smtClean="0"/>
              <a:t>Totero</a:t>
            </a:r>
            <a:r>
              <a:rPr lang="it-IT" b="1" dirty="0" smtClean="0"/>
              <a:t> Alberto.                          </a:t>
            </a:r>
            <a:endParaRPr lang="it-IT" dirty="0" smtClean="0"/>
          </a:p>
          <a:p>
            <a:pPr lvl="0">
              <a:buNone/>
            </a:pPr>
            <a:r>
              <a:rPr lang="it-IT" b="1" dirty="0" smtClean="0"/>
              <a:t>(1</a:t>
            </a:r>
            <a:r>
              <a:rPr lang="it-IT" b="1" baseline="30000" dirty="0" smtClean="0"/>
              <a:t>a</a:t>
            </a:r>
            <a:r>
              <a:rPr lang="it-IT" b="1" dirty="0" smtClean="0"/>
              <a:t>D-IPSEOA): </a:t>
            </a:r>
            <a:r>
              <a:rPr lang="it-IT" b="1" dirty="0" err="1" smtClean="0"/>
              <a:t>Andriola</a:t>
            </a:r>
            <a:r>
              <a:rPr lang="it-IT" b="1" dirty="0" smtClean="0"/>
              <a:t> Ginevra, </a:t>
            </a:r>
            <a:r>
              <a:rPr lang="it-IT" b="1" dirty="0" err="1" smtClean="0"/>
              <a:t>Caliandro</a:t>
            </a:r>
            <a:r>
              <a:rPr lang="it-IT" b="1" dirty="0" smtClean="0"/>
              <a:t> Isabella, Elia Emanuela, Santoro O. Giuseppe, Vitale Antonio.                                 </a:t>
            </a:r>
            <a:endParaRPr lang="it-IT" dirty="0" smtClean="0"/>
          </a:p>
          <a:p>
            <a:pPr lvl="0">
              <a:buNone/>
            </a:pPr>
            <a:r>
              <a:rPr lang="it-IT" b="1" dirty="0" smtClean="0"/>
              <a:t> (1</a:t>
            </a:r>
            <a:r>
              <a:rPr lang="it-IT" b="1" baseline="30000" dirty="0" smtClean="0"/>
              <a:t>a</a:t>
            </a:r>
            <a:r>
              <a:rPr lang="it-IT" b="1" dirty="0" smtClean="0"/>
              <a:t>E-IPSEOA):  Bonifacio Valeria, </a:t>
            </a:r>
            <a:r>
              <a:rPr lang="it-IT" b="1" dirty="0" err="1" smtClean="0"/>
              <a:t>Saponaro</a:t>
            </a:r>
            <a:r>
              <a:rPr lang="it-IT" b="1" dirty="0" smtClean="0"/>
              <a:t> Alessio, Tarì Domenico, Urso Gabriele, </a:t>
            </a:r>
            <a:r>
              <a:rPr lang="it-IT" b="1" dirty="0" err="1" smtClean="0"/>
              <a:t>Venerito</a:t>
            </a:r>
            <a:r>
              <a:rPr lang="it-IT" b="1" dirty="0" smtClean="0"/>
              <a:t> </a:t>
            </a:r>
            <a:r>
              <a:rPr lang="it-IT" b="1" dirty="0" err="1" smtClean="0"/>
              <a:t>Selenia</a:t>
            </a:r>
            <a:r>
              <a:rPr lang="it-IT" b="1" dirty="0" smtClean="0"/>
              <a:t>.                    </a:t>
            </a:r>
            <a:endParaRPr lang="it-IT" dirty="0" smtClean="0"/>
          </a:p>
          <a:p>
            <a:pPr lvl="0">
              <a:buNone/>
            </a:pPr>
            <a:r>
              <a:rPr lang="it-IT" b="1" dirty="0" smtClean="0"/>
              <a:t>(1</a:t>
            </a:r>
            <a:r>
              <a:rPr lang="it-IT" b="1" baseline="30000" dirty="0" smtClean="0"/>
              <a:t>a</a:t>
            </a:r>
            <a:r>
              <a:rPr lang="it-IT" b="1" dirty="0" smtClean="0"/>
              <a:t>F-IPSEOA): Della Corte Vita, </a:t>
            </a:r>
            <a:r>
              <a:rPr lang="it-IT" b="1" dirty="0" err="1" smtClean="0"/>
              <a:t>Nisi</a:t>
            </a:r>
            <a:r>
              <a:rPr lang="it-IT" b="1" dirty="0" smtClean="0"/>
              <a:t> Giovanni, </a:t>
            </a:r>
            <a:r>
              <a:rPr lang="it-IT" b="1" dirty="0" err="1" smtClean="0"/>
              <a:t>Palmisano</a:t>
            </a:r>
            <a:r>
              <a:rPr lang="it-IT" b="1" dirty="0" smtClean="0"/>
              <a:t> Vitantonio, </a:t>
            </a:r>
            <a:r>
              <a:rPr lang="it-IT" b="1" dirty="0" err="1" smtClean="0"/>
              <a:t>Passiatore</a:t>
            </a:r>
            <a:r>
              <a:rPr lang="it-IT" b="1" dirty="0" smtClean="0"/>
              <a:t> Alex, </a:t>
            </a:r>
            <a:r>
              <a:rPr lang="it-IT" b="1" dirty="0" err="1" smtClean="0"/>
              <a:t>Salicandro</a:t>
            </a:r>
            <a:r>
              <a:rPr lang="it-IT" b="1" dirty="0" smtClean="0"/>
              <a:t> Salvatore. </a:t>
            </a:r>
            <a:endParaRPr lang="it-IT" dirty="0" smtClean="0"/>
          </a:p>
          <a:p>
            <a:pPr>
              <a:buNone/>
            </a:pPr>
            <a:r>
              <a:rPr lang="it-IT" b="1" dirty="0" smtClean="0"/>
              <a:t>(1</a:t>
            </a:r>
            <a:r>
              <a:rPr lang="it-IT" b="1" baseline="30000" dirty="0" smtClean="0"/>
              <a:t>a</a:t>
            </a:r>
            <a:r>
              <a:rPr lang="it-IT" b="1" dirty="0" smtClean="0"/>
              <a:t>G-IPSEOA)</a:t>
            </a:r>
            <a:r>
              <a:rPr lang="it-IT" dirty="0" smtClean="0"/>
              <a:t>: </a:t>
            </a:r>
            <a:r>
              <a:rPr lang="it-IT" b="1" dirty="0" err="1" smtClean="0"/>
              <a:t>Argese</a:t>
            </a:r>
            <a:r>
              <a:rPr lang="it-IT" b="1" dirty="0" smtClean="0"/>
              <a:t> Luca, </a:t>
            </a:r>
            <a:r>
              <a:rPr lang="it-IT" b="1" dirty="0" err="1" smtClean="0"/>
              <a:t>D’Arcangelo</a:t>
            </a:r>
            <a:r>
              <a:rPr lang="it-IT" b="1" dirty="0" smtClean="0"/>
              <a:t> Alessio, De </a:t>
            </a:r>
            <a:r>
              <a:rPr lang="it-IT" b="1" dirty="0" err="1" smtClean="0"/>
              <a:t>Siati</a:t>
            </a:r>
            <a:r>
              <a:rPr lang="it-IT" b="1" dirty="0" smtClean="0"/>
              <a:t> Andrea, Di Lauro Eligio, Fedele Ilaria, Lenti Arianna, Lupo Chiara, </a:t>
            </a:r>
            <a:r>
              <a:rPr lang="it-IT" b="1" dirty="0" err="1" smtClean="0"/>
              <a:t>Menga</a:t>
            </a:r>
            <a:r>
              <a:rPr lang="it-IT" b="1" dirty="0" smtClean="0"/>
              <a:t> Leonardo, </a:t>
            </a:r>
            <a:r>
              <a:rPr lang="it-IT" b="1" dirty="0" err="1" smtClean="0"/>
              <a:t>Ndongbou</a:t>
            </a:r>
            <a:r>
              <a:rPr lang="it-IT" b="1" dirty="0" smtClean="0"/>
              <a:t>  </a:t>
            </a:r>
            <a:r>
              <a:rPr lang="it-IT" b="1" dirty="0" err="1" smtClean="0"/>
              <a:t>Francois</a:t>
            </a:r>
            <a:r>
              <a:rPr lang="it-IT" b="1" dirty="0" smtClean="0"/>
              <a:t> Gabriel.  </a:t>
            </a:r>
            <a:endParaRPr lang="it-IT" dirty="0" smtClean="0"/>
          </a:p>
          <a:p>
            <a:pPr lvl="0">
              <a:buNone/>
            </a:pPr>
            <a:r>
              <a:rPr lang="it-IT" b="1" dirty="0" smtClean="0"/>
              <a:t> (1</a:t>
            </a:r>
            <a:r>
              <a:rPr lang="it-IT" b="1" baseline="30000" dirty="0" smtClean="0"/>
              <a:t>a</a:t>
            </a:r>
            <a:r>
              <a:rPr lang="it-IT" b="1" dirty="0" smtClean="0"/>
              <a:t>H-IPSEOA): </a:t>
            </a:r>
            <a:r>
              <a:rPr lang="it-IT" b="1" dirty="0" err="1" smtClean="0"/>
              <a:t>Antonazzo</a:t>
            </a:r>
            <a:r>
              <a:rPr lang="it-IT" b="1" dirty="0" smtClean="0"/>
              <a:t> Sonia, </a:t>
            </a:r>
            <a:r>
              <a:rPr lang="it-IT" b="1" dirty="0" err="1" smtClean="0"/>
              <a:t>Aquaro</a:t>
            </a:r>
            <a:r>
              <a:rPr lang="it-IT" b="1" dirty="0" smtClean="0"/>
              <a:t> Michela, Indelicato </a:t>
            </a:r>
            <a:r>
              <a:rPr lang="it-IT" b="1" dirty="0" err="1" smtClean="0"/>
              <a:t>Jany</a:t>
            </a:r>
            <a:r>
              <a:rPr lang="it-IT" b="1" dirty="0" smtClean="0"/>
              <a:t>, Mastro Sara, </a:t>
            </a:r>
            <a:r>
              <a:rPr lang="it-IT" b="1" dirty="0" err="1" smtClean="0"/>
              <a:t>Gambardella</a:t>
            </a:r>
            <a:r>
              <a:rPr lang="it-IT" b="1" dirty="0" smtClean="0"/>
              <a:t> Carmen , Ottaviano Carmine.</a:t>
            </a:r>
            <a:endParaRPr lang="it-IT" dirty="0" smtClean="0"/>
          </a:p>
        </p:txBody>
      </p:sp>
      <p:sp>
        <p:nvSpPr>
          <p:cNvPr id="4" name="Rettangolo 3"/>
          <p:cNvSpPr/>
          <p:nvPr/>
        </p:nvSpPr>
        <p:spPr>
          <a:xfrm>
            <a:off x="4898341" y="1077331"/>
            <a:ext cx="2156873" cy="923330"/>
          </a:xfrm>
          <a:prstGeom prst="rect">
            <a:avLst/>
          </a:prstGeom>
        </p:spPr>
        <p:txBody>
          <a:bodyPr wrap="none">
            <a:spAutoFit/>
          </a:bodyPr>
          <a:lstStyle/>
          <a:p>
            <a:r>
              <a:rPr lang="it-IT" sz="5400" dirty="0" err="1" smtClean="0">
                <a:solidFill>
                  <a:srgbClr val="FF0000"/>
                </a:solidFill>
              </a:rPr>
              <a:t>Credits</a:t>
            </a:r>
            <a:endParaRPr lang="it-IT"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0779" y="392421"/>
            <a:ext cx="10515600" cy="317263"/>
          </a:xfrm>
        </p:spPr>
        <p:txBody>
          <a:bodyPr>
            <a:normAutofit fontScale="90000"/>
          </a:bodyPr>
          <a:lstStyle/>
          <a:p>
            <a:pPr algn="ctr"/>
            <a:r>
              <a:rPr lang="it-IT" sz="2200" b="1" dirty="0" smtClean="0">
                <a:solidFill>
                  <a:srgbClr val="FF0000"/>
                </a:solidFill>
                <a:latin typeface="Lucida Calligraphy" panose="03010101010101010101" pitchFamily="66" charset="0"/>
              </a:rPr>
              <a:t/>
            </a:r>
            <a:br>
              <a:rPr lang="it-IT" sz="2200" b="1" dirty="0" smtClean="0">
                <a:solidFill>
                  <a:srgbClr val="FF0000"/>
                </a:solidFill>
                <a:latin typeface="Lucida Calligraphy" panose="03010101010101010101" pitchFamily="66" charset="0"/>
              </a:rPr>
            </a:br>
            <a:r>
              <a:rPr lang="it-IT" sz="2200" b="1" dirty="0" smtClean="0">
                <a:solidFill>
                  <a:srgbClr val="FF0000"/>
                </a:solidFill>
                <a:latin typeface="Lucida Calligraphy" panose="03010101010101010101" pitchFamily="66" charset="0"/>
              </a:rPr>
              <a:t>Una </a:t>
            </a:r>
            <a:r>
              <a:rPr lang="it-IT" sz="2200" b="1" dirty="0">
                <a:solidFill>
                  <a:srgbClr val="FF0000"/>
                </a:solidFill>
                <a:latin typeface="Lucida Calligraphy" panose="03010101010101010101" pitchFamily="66" charset="0"/>
              </a:rPr>
              <a:t>giornata all’azienda vitivinicola di  </a:t>
            </a:r>
            <a:br>
              <a:rPr lang="it-IT" sz="2200" b="1" dirty="0">
                <a:solidFill>
                  <a:srgbClr val="FF0000"/>
                </a:solidFill>
                <a:latin typeface="Lucida Calligraphy" panose="03010101010101010101" pitchFamily="66" charset="0"/>
              </a:rPr>
            </a:br>
            <a:r>
              <a:rPr lang="it-IT" sz="2200" b="1" dirty="0">
                <a:solidFill>
                  <a:srgbClr val="FF0000"/>
                </a:solidFill>
                <a:latin typeface="Lucida Calligraphy" panose="03010101010101010101" pitchFamily="66" charset="0"/>
              </a:rPr>
              <a:t>                 Francesco Candido…</a:t>
            </a:r>
            <a:r>
              <a:rPr lang="it-IT" dirty="0"/>
              <a:t/>
            </a:r>
            <a:br>
              <a:rPr lang="it-IT" dirty="0"/>
            </a:br>
            <a:endParaRPr lang="it-IT" dirty="0"/>
          </a:p>
        </p:txBody>
      </p:sp>
      <p:sp>
        <p:nvSpPr>
          <p:cNvPr id="3" name="Segnaposto contenuto 2"/>
          <p:cNvSpPr>
            <a:spLocks noGrp="1"/>
          </p:cNvSpPr>
          <p:nvPr>
            <p:ph idx="1"/>
          </p:nvPr>
        </p:nvSpPr>
        <p:spPr>
          <a:xfrm>
            <a:off x="879144" y="846162"/>
            <a:ext cx="10515600" cy="5317154"/>
          </a:xfrm>
        </p:spPr>
        <p:txBody>
          <a:bodyPr>
            <a:normAutofit/>
          </a:bodyPr>
          <a:lstStyle/>
          <a:p>
            <a:pPr algn="just"/>
            <a:r>
              <a:rPr lang="it-IT" dirty="0"/>
              <a:t>Con un’iniziativa da parte dei proff. </a:t>
            </a:r>
            <a:r>
              <a:rPr lang="it-IT" dirty="0" smtClean="0"/>
              <a:t>Vignola</a:t>
            </a:r>
            <a:r>
              <a:rPr lang="it-IT" dirty="0"/>
              <a:t>, Balestra e Bianco, è partito un P.O.F. che prevede delle visite guidate in vari posti della regione.</a:t>
            </a:r>
          </a:p>
          <a:p>
            <a:pPr algn="just"/>
            <a:r>
              <a:rPr lang="it-IT" dirty="0"/>
              <a:t>Oggi 27-05-2014  noi alunni delle prime classi IPSEOA e IPSSS, abbiamo fatto la nostra prima visita nell’ azienda vitivinicola di Francesco Candido a </a:t>
            </a:r>
            <a:r>
              <a:rPr lang="it-IT" dirty="0" err="1"/>
              <a:t>Sandonaci</a:t>
            </a:r>
            <a:r>
              <a:rPr lang="it-IT" dirty="0"/>
              <a:t> in provincia di Brindisi. Appena arrivati ci hanno accolti </a:t>
            </a:r>
            <a:r>
              <a:rPr lang="it-IT" dirty="0" smtClean="0"/>
              <a:t>calorosamente.</a:t>
            </a:r>
            <a:endParaRPr lang="it-IT" dirty="0"/>
          </a:p>
          <a:p>
            <a:pPr algn="just"/>
            <a:r>
              <a:rPr lang="it-IT" dirty="0"/>
              <a:t>La prima cosa che abbiamo visitato è stata la cantina più antica nata nel 1929 per volontà di Francesco Candido. Fu una data importante, che segnò l’inizio di una storia enologica, che ancora oggi continua, grazie al lavoro e alla passione di Giacomo e Alessandro, rappresentanti della terza generazione di F. Candido.</a:t>
            </a:r>
          </a:p>
          <a:p>
            <a:pPr marL="0" indent="0">
              <a:buNone/>
            </a:pPr>
            <a:endParaRPr lang="it-IT" dirty="0"/>
          </a:p>
        </p:txBody>
      </p:sp>
    </p:spTree>
    <p:extLst>
      <p:ext uri="{BB962C8B-B14F-4D97-AF65-F5344CB8AC3E}">
        <p14:creationId xmlns:p14="http://schemas.microsoft.com/office/powerpoint/2010/main" xmlns="" val="1978399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72752" y="450375"/>
            <a:ext cx="5881047" cy="5609229"/>
          </a:xfrm>
        </p:spPr>
        <p:txBody>
          <a:bodyPr>
            <a:normAutofit fontScale="85000" lnSpcReduction="20000"/>
          </a:bodyPr>
          <a:lstStyle/>
          <a:p>
            <a:pPr marL="0" indent="0" algn="just">
              <a:buNone/>
            </a:pPr>
            <a:r>
              <a:rPr lang="it-IT" dirty="0"/>
              <a:t/>
            </a:r>
            <a:br>
              <a:rPr lang="it-IT" dirty="0"/>
            </a:br>
            <a:r>
              <a:rPr lang="it-IT" dirty="0"/>
              <a:t>Oggi </a:t>
            </a:r>
            <a:r>
              <a:rPr lang="it-IT" dirty="0" smtClean="0"/>
              <a:t>la Candido è una </a:t>
            </a:r>
            <a:r>
              <a:rPr lang="it-IT" dirty="0"/>
              <a:t>solida </a:t>
            </a:r>
            <a:r>
              <a:rPr lang="it-IT" dirty="0" smtClean="0"/>
              <a:t>azienda con oltre </a:t>
            </a:r>
            <a:r>
              <a:rPr lang="it-IT" dirty="0"/>
              <a:t>140 ettari vitati</a:t>
            </a:r>
            <a:r>
              <a:rPr lang="it-IT" dirty="0" smtClean="0"/>
              <a:t>, </a:t>
            </a:r>
            <a:r>
              <a:rPr lang="it-IT" dirty="0"/>
              <a:t>trasforma le uve nella cantina di Guagnano ed affina i vini curandone l’imbottigliamento </a:t>
            </a:r>
            <a:r>
              <a:rPr lang="it-IT" dirty="0" smtClean="0"/>
              <a:t>nella cantina </a:t>
            </a:r>
            <a:r>
              <a:rPr lang="it-IT" dirty="0"/>
              <a:t>di San Donaci. </a:t>
            </a:r>
            <a:endParaRPr lang="it-IT" dirty="0" smtClean="0"/>
          </a:p>
          <a:p>
            <a:pPr marL="0" indent="0" algn="just">
              <a:buNone/>
            </a:pPr>
            <a:r>
              <a:rPr lang="it-IT" dirty="0"/>
              <a:t>La tecnologia usata è all’avanguardia e tutti i processi produttivi, dalla coltivazione dei vigneti alla trasformazione delle uve e via via fino all’imbottigliamento dei vini, sono svolti con grande cura e seguiti costantemente attraverso i due laboratori interni alle cantine di Guagnano e San Donaci</a:t>
            </a:r>
            <a:r>
              <a:rPr lang="it-IT" dirty="0" smtClean="0"/>
              <a:t>.</a:t>
            </a:r>
          </a:p>
          <a:p>
            <a:pPr marL="0" indent="0" algn="just">
              <a:buNone/>
            </a:pPr>
            <a:r>
              <a:rPr lang="it-IT" dirty="0"/>
              <a:t/>
            </a:r>
            <a:br>
              <a:rPr lang="it-IT" dirty="0"/>
            </a:br>
            <a:r>
              <a:rPr lang="it-IT" dirty="0"/>
              <a:t>Tutto questo lavoro </a:t>
            </a:r>
            <a:r>
              <a:rPr lang="it-IT" dirty="0" smtClean="0"/>
              <a:t>viene </a:t>
            </a:r>
            <a:r>
              <a:rPr lang="it-IT" dirty="0"/>
              <a:t>svolto per assicurare ai vini prodotti il massimo della salubrità nel rispetto per l’ambiente</a:t>
            </a:r>
            <a:r>
              <a:rPr lang="it-IT" dirty="0" smtClean="0"/>
              <a:t>.</a:t>
            </a:r>
          </a:p>
          <a:p>
            <a:pPr marL="0" indent="0" algn="just">
              <a:buNone/>
            </a:pPr>
            <a:r>
              <a:rPr lang="it-IT" dirty="0"/>
              <a:t/>
            </a:r>
            <a:br>
              <a:rPr lang="it-IT" dirty="0"/>
            </a:br>
            <a:r>
              <a:rPr lang="it-IT" dirty="0"/>
              <a:t>La Candido produce circa 2.000.000 di bottiglie di vino, esportandone il 66%.</a:t>
            </a:r>
          </a:p>
          <a:p>
            <a:pPr marL="0" indent="0" algn="just">
              <a:buNone/>
            </a:pPr>
            <a:endParaRPr lang="it-IT" dirty="0"/>
          </a:p>
        </p:txBody>
      </p:sp>
      <p:pic>
        <p:nvPicPr>
          <p:cNvPr id="2050" name="Picture 2" descr="http://fornellindecisidotorg.files.wordpress.com/2013/02/candid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51" y="1255593"/>
            <a:ext cx="5449973" cy="48040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p:cNvSpPr txBox="1"/>
          <p:nvPr/>
        </p:nvSpPr>
        <p:spPr>
          <a:xfrm>
            <a:off x="0" y="272955"/>
            <a:ext cx="5213445" cy="646331"/>
          </a:xfrm>
          <a:prstGeom prst="rect">
            <a:avLst/>
          </a:prstGeom>
          <a:noFill/>
        </p:spPr>
        <p:txBody>
          <a:bodyPr wrap="square" rtlCol="0">
            <a:spAutoFit/>
          </a:bodyPr>
          <a:lstStyle/>
          <a:p>
            <a:pPr algn="ctr"/>
            <a:r>
              <a:rPr lang="it-IT" b="1" dirty="0">
                <a:solidFill>
                  <a:srgbClr val="0070C0"/>
                </a:solidFill>
                <a:latin typeface="Lucida Calligraphy" panose="03010101010101010101" pitchFamily="66" charset="0"/>
              </a:rPr>
              <a:t>AZIENDA VITIVINICOLA CANDIDO</a:t>
            </a:r>
            <a:br>
              <a:rPr lang="it-IT" b="1" dirty="0">
                <a:solidFill>
                  <a:srgbClr val="0070C0"/>
                </a:solidFill>
                <a:latin typeface="Lucida Calligraphy" panose="03010101010101010101" pitchFamily="66" charset="0"/>
              </a:rPr>
            </a:br>
            <a:r>
              <a:rPr lang="it-IT" b="1" dirty="0" err="1">
                <a:solidFill>
                  <a:srgbClr val="FF0000"/>
                </a:solidFill>
                <a:latin typeface="Lucida Calligraphy" panose="03010101010101010101" pitchFamily="66" charset="0"/>
              </a:rPr>
              <a:t>Sandonaci</a:t>
            </a:r>
            <a:endParaRPr lang="it-IT" dirty="0">
              <a:latin typeface="Lucida Calligraphy" panose="03010101010101010101" pitchFamily="66" charset="0"/>
            </a:endParaRPr>
          </a:p>
        </p:txBody>
      </p:sp>
    </p:spTree>
    <p:extLst>
      <p:ext uri="{BB962C8B-B14F-4D97-AF65-F5344CB8AC3E}">
        <p14:creationId xmlns:p14="http://schemas.microsoft.com/office/powerpoint/2010/main" xmlns="" val="2497679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262672"/>
          </a:xfrm>
        </p:spPr>
        <p:txBody>
          <a:bodyPr>
            <a:noAutofit/>
          </a:bodyPr>
          <a:lstStyle/>
          <a:p>
            <a:pPr algn="ctr"/>
            <a:r>
              <a:rPr lang="it-IT" sz="2400" b="1" dirty="0">
                <a:solidFill>
                  <a:srgbClr val="00B050"/>
                </a:solidFill>
                <a:latin typeface="Lucida Calligraphy" panose="03010101010101010101" pitchFamily="66" charset="0"/>
              </a:rPr>
              <a:t>AZIENDA VITIVINICOLA CANDIDO</a:t>
            </a:r>
            <a:endParaRPr lang="it-IT" sz="2400" dirty="0">
              <a:solidFill>
                <a:srgbClr val="00B050"/>
              </a:solidFill>
              <a:latin typeface="Lucida Calligraphy" panose="03010101010101010101" pitchFamily="66" charset="0"/>
            </a:endParaRPr>
          </a:p>
        </p:txBody>
      </p:sp>
      <p:sp>
        <p:nvSpPr>
          <p:cNvPr id="3" name="Segnaposto contenuto 2"/>
          <p:cNvSpPr>
            <a:spLocks noGrp="1"/>
          </p:cNvSpPr>
          <p:nvPr>
            <p:ph idx="1"/>
          </p:nvPr>
        </p:nvSpPr>
        <p:spPr>
          <a:xfrm>
            <a:off x="838200" y="791570"/>
            <a:ext cx="10515600" cy="5385393"/>
          </a:xfrm>
        </p:spPr>
        <p:txBody>
          <a:bodyPr/>
          <a:lstStyle/>
          <a:p>
            <a:endParaRPr lang="it-IT" dirty="0"/>
          </a:p>
        </p:txBody>
      </p:sp>
      <p:pic>
        <p:nvPicPr>
          <p:cNvPr id="4" name="Immagine 3"/>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11250" b="8009"/>
          <a:stretch/>
        </p:blipFill>
        <p:spPr>
          <a:xfrm>
            <a:off x="853501" y="791570"/>
            <a:ext cx="7730941" cy="5172502"/>
          </a:xfrm>
          <a:prstGeom prst="rect">
            <a:avLst/>
          </a:prstGeom>
        </p:spPr>
      </p:pic>
      <p:sp>
        <p:nvSpPr>
          <p:cNvPr id="6" name="CasellaDiTesto 5"/>
          <p:cNvSpPr txBox="1"/>
          <p:nvPr/>
        </p:nvSpPr>
        <p:spPr>
          <a:xfrm>
            <a:off x="8816454" y="1037230"/>
            <a:ext cx="2537346" cy="4062651"/>
          </a:xfrm>
          <a:prstGeom prst="rect">
            <a:avLst/>
          </a:prstGeom>
          <a:noFill/>
        </p:spPr>
        <p:txBody>
          <a:bodyPr wrap="square" rtlCol="0">
            <a:spAutoFit/>
          </a:bodyPr>
          <a:lstStyle/>
          <a:p>
            <a:pPr algn="just"/>
            <a:r>
              <a:rPr lang="it-IT" sz="2400" dirty="0"/>
              <a:t>Dopo aver visitato la vecchia e la nuova cantina, siamo andati nello stabilimento  dove si imbottiglia il vino ad osservare il lavoro che le macchine </a:t>
            </a:r>
            <a:r>
              <a:rPr lang="it-IT" sz="2400" dirty="0" smtClean="0"/>
              <a:t>svolgono.</a:t>
            </a:r>
            <a:endParaRPr lang="it-IT" sz="2400" dirty="0"/>
          </a:p>
          <a:p>
            <a:endParaRPr lang="it-IT" dirty="0"/>
          </a:p>
        </p:txBody>
      </p:sp>
    </p:spTree>
    <p:extLst>
      <p:ext uri="{BB962C8B-B14F-4D97-AF65-F5344CB8AC3E}">
        <p14:creationId xmlns:p14="http://schemas.microsoft.com/office/powerpoint/2010/main" xmlns="" val="3052875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371854"/>
          </a:xfrm>
        </p:spPr>
        <p:txBody>
          <a:bodyPr>
            <a:normAutofit fontScale="90000"/>
          </a:bodyPr>
          <a:lstStyle/>
          <a:p>
            <a:pPr algn="ctr"/>
            <a:r>
              <a:rPr lang="it-IT" sz="2400" b="1" dirty="0">
                <a:solidFill>
                  <a:srgbClr val="FF0000"/>
                </a:solidFill>
                <a:latin typeface="Lucida Calligraphy" panose="03010101010101010101" pitchFamily="66" charset="0"/>
              </a:rPr>
              <a:t>AZIENDA VITIVINICOLA </a:t>
            </a:r>
            <a:r>
              <a:rPr lang="it-IT" sz="2400" b="1" dirty="0" smtClean="0">
                <a:solidFill>
                  <a:srgbClr val="FF0000"/>
                </a:solidFill>
                <a:latin typeface="Lucida Calligraphy" panose="03010101010101010101" pitchFamily="66" charset="0"/>
              </a:rPr>
              <a:t>CANDIDO</a:t>
            </a:r>
            <a:r>
              <a:rPr lang="it-IT" sz="2400" b="1" dirty="0" smtClean="0">
                <a:solidFill>
                  <a:srgbClr val="0070C0"/>
                </a:solidFill>
              </a:rPr>
              <a:t/>
            </a:r>
            <a:br>
              <a:rPr lang="it-IT" sz="2400" b="1" dirty="0" smtClean="0">
                <a:solidFill>
                  <a:srgbClr val="0070C0"/>
                </a:solidFill>
              </a:rPr>
            </a:br>
            <a:r>
              <a:rPr lang="it-IT" sz="2400" b="1" dirty="0">
                <a:solidFill>
                  <a:srgbClr val="0070C0"/>
                </a:solidFill>
              </a:rPr>
              <a:t/>
            </a:r>
            <a:br>
              <a:rPr lang="it-IT" sz="2400" b="1" dirty="0">
                <a:solidFill>
                  <a:srgbClr val="0070C0"/>
                </a:solidFill>
              </a:rPr>
            </a:br>
            <a:endParaRPr lang="it-IT" sz="2400" dirty="0"/>
          </a:p>
        </p:txBody>
      </p:sp>
      <p:sp>
        <p:nvSpPr>
          <p:cNvPr id="3" name="Segnaposto contenuto 2"/>
          <p:cNvSpPr>
            <a:spLocks noGrp="1"/>
          </p:cNvSpPr>
          <p:nvPr>
            <p:ph idx="1"/>
          </p:nvPr>
        </p:nvSpPr>
        <p:spPr>
          <a:xfrm>
            <a:off x="528154" y="4490114"/>
            <a:ext cx="5299440" cy="955342"/>
          </a:xfrm>
        </p:spPr>
        <p:txBody>
          <a:bodyPr>
            <a:normAutofit fontScale="92500" lnSpcReduction="20000"/>
          </a:bodyPr>
          <a:lstStyle/>
          <a:p>
            <a:pPr marL="0" indent="0" algn="just">
              <a:buNone/>
            </a:pPr>
            <a:r>
              <a:rPr lang="it-IT" dirty="0" smtClean="0"/>
              <a:t>Infine </a:t>
            </a:r>
            <a:r>
              <a:rPr lang="it-IT" dirty="0"/>
              <a:t>abbiamo assistito al confezionamento in cartoni per il trasporto in molte parti del mondo</a:t>
            </a:r>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154" y="736979"/>
            <a:ext cx="5868535" cy="3521121"/>
          </a:xfrm>
          <a:prstGeom prst="rect">
            <a:avLst/>
          </a:prstGeom>
        </p:spPr>
      </p:pic>
      <p:pic>
        <p:nvPicPr>
          <p:cNvPr id="5" name="Segnaposto contenuto 3" descr="C:\Users\Utente\Desktop\cantina\20140527_103328.jpg"/>
          <p:cNvPicPr>
            <a:picLocks/>
          </p:cNvPicPr>
          <p:nvPr/>
        </p:nvPicPr>
        <p:blipFill>
          <a:blip r:embed="rId3" cstate="print"/>
          <a:srcRect/>
          <a:stretch>
            <a:fillRect/>
          </a:stretch>
        </p:blipFill>
        <p:spPr bwMode="auto">
          <a:xfrm>
            <a:off x="6264322" y="736978"/>
            <a:ext cx="4667536" cy="4708477"/>
          </a:xfrm>
          <a:prstGeom prst="rect">
            <a:avLst/>
          </a:prstGeom>
          <a:noFill/>
          <a:ln w="9525">
            <a:noFill/>
            <a:miter lim="800000"/>
            <a:headEnd/>
            <a:tailEnd/>
          </a:ln>
        </p:spPr>
      </p:pic>
    </p:spTree>
    <p:extLst>
      <p:ext uri="{BB962C8B-B14F-4D97-AF65-F5344CB8AC3E}">
        <p14:creationId xmlns:p14="http://schemas.microsoft.com/office/powerpoint/2010/main" xmlns="" val="149349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67138"/>
          </a:xfrm>
        </p:spPr>
        <p:txBody>
          <a:bodyPr>
            <a:noAutofit/>
          </a:bodyPr>
          <a:lstStyle/>
          <a:p>
            <a:pPr algn="ctr"/>
            <a:r>
              <a:rPr lang="it-IT" sz="2000" b="1" dirty="0">
                <a:solidFill>
                  <a:srgbClr val="FF0000"/>
                </a:solidFill>
                <a:latin typeface="Lucida Calligraphy" panose="03010101010101010101" pitchFamily="66" charset="0"/>
              </a:rPr>
              <a:t>AZIENDA VITIVINICOLA </a:t>
            </a:r>
            <a:r>
              <a:rPr lang="it-IT" sz="2000" b="1" dirty="0" smtClean="0">
                <a:solidFill>
                  <a:srgbClr val="FF0000"/>
                </a:solidFill>
                <a:latin typeface="Lucida Calligraphy" panose="03010101010101010101" pitchFamily="66" charset="0"/>
              </a:rPr>
              <a:t>CANDIDO</a:t>
            </a:r>
            <a:r>
              <a:rPr lang="it-IT" sz="2000" b="1" dirty="0" smtClean="0">
                <a:solidFill>
                  <a:srgbClr val="0070C0"/>
                </a:solidFill>
              </a:rPr>
              <a:t/>
            </a:r>
            <a:br>
              <a:rPr lang="it-IT" sz="2000" b="1" dirty="0" smtClean="0">
                <a:solidFill>
                  <a:srgbClr val="0070C0"/>
                </a:solidFill>
              </a:rPr>
            </a:br>
            <a:r>
              <a:rPr lang="it-IT" sz="2400" b="1" dirty="0">
                <a:solidFill>
                  <a:srgbClr val="0070C0"/>
                </a:solidFill>
              </a:rPr>
              <a:t/>
            </a:r>
            <a:br>
              <a:rPr lang="it-IT" sz="2400" b="1" dirty="0">
                <a:solidFill>
                  <a:srgbClr val="0070C0"/>
                </a:solidFill>
              </a:rPr>
            </a:br>
            <a:endParaRPr lang="it-IT" sz="2400" dirty="0"/>
          </a:p>
        </p:txBody>
      </p:sp>
      <p:sp>
        <p:nvSpPr>
          <p:cNvPr id="3" name="Segnaposto contenuto 2"/>
          <p:cNvSpPr>
            <a:spLocks noGrp="1"/>
          </p:cNvSpPr>
          <p:nvPr>
            <p:ph idx="1"/>
          </p:nvPr>
        </p:nvSpPr>
        <p:spPr>
          <a:xfrm>
            <a:off x="838200" y="365126"/>
            <a:ext cx="11286771" cy="3251531"/>
          </a:xfrm>
        </p:spPr>
        <p:txBody>
          <a:bodyPr>
            <a:noAutofit/>
          </a:bodyPr>
          <a:lstStyle/>
          <a:p>
            <a:pPr algn="just"/>
            <a:r>
              <a:rPr lang="it-IT" sz="1800" dirty="0"/>
              <a:t>In questa giornata abbiamo imparato nuovi termini, tra cui: </a:t>
            </a:r>
          </a:p>
          <a:p>
            <a:pPr algn="just"/>
            <a:r>
              <a:rPr lang="it-IT" sz="1800" dirty="0" smtClean="0"/>
              <a:t>- adulterare, </a:t>
            </a:r>
            <a:r>
              <a:rPr lang="it-IT" sz="1800" dirty="0"/>
              <a:t>che significa aggiungere o sottrarre alcune componenti di un prodotto, come per esempio </a:t>
            </a:r>
            <a:r>
              <a:rPr lang="it-IT" sz="1800" u="sng" dirty="0"/>
              <a:t> aggiungere acqua al vino,</a:t>
            </a:r>
            <a:r>
              <a:rPr lang="it-IT" sz="1800" dirty="0"/>
              <a:t> rendendolo più scadente perché si abbassa il suo grado </a:t>
            </a:r>
            <a:r>
              <a:rPr lang="it-IT" sz="1800" dirty="0" smtClean="0"/>
              <a:t>alcolico</a:t>
            </a:r>
            <a:endParaRPr lang="it-IT" sz="1800" dirty="0"/>
          </a:p>
          <a:p>
            <a:pPr algn="just"/>
            <a:r>
              <a:rPr lang="it-IT" sz="1800" dirty="0"/>
              <a:t>- </a:t>
            </a:r>
            <a:r>
              <a:rPr lang="it-IT" sz="1800" u="sng" dirty="0"/>
              <a:t>sofisticare</a:t>
            </a:r>
            <a:r>
              <a:rPr lang="it-IT" sz="1800" dirty="0"/>
              <a:t> che significa aggiungere all’alimento sostanze estranee alla sua composizione con lo scopo di migliorarne l’aspetto o di coprirne difetti o di facilitare la parziale sostituzione di un alimento con un altro Per esempio, l’aggiunta di metanolo per aumentare il grado alcolico del vino</a:t>
            </a:r>
            <a:r>
              <a:rPr lang="it-IT" sz="1800" dirty="0" smtClean="0"/>
              <a:t>.</a:t>
            </a:r>
          </a:p>
          <a:p>
            <a:pPr algn="just"/>
            <a:r>
              <a:rPr lang="it-IT" sz="1800" dirty="0" smtClean="0"/>
              <a:t>- il </a:t>
            </a:r>
            <a:r>
              <a:rPr lang="it-IT" sz="1800" dirty="0" err="1" smtClean="0"/>
              <a:t>resveratrolo</a:t>
            </a:r>
            <a:r>
              <a:rPr lang="it-IT" sz="1800" dirty="0" smtClean="0"/>
              <a:t>, che </a:t>
            </a:r>
            <a:r>
              <a:rPr lang="it-IT" sz="1800" dirty="0"/>
              <a:t>si trova nella buccia dell’acino d’uva: gli sono attribuite </a:t>
            </a:r>
            <a:r>
              <a:rPr lang="it-IT" sz="1800" dirty="0" smtClean="0"/>
              <a:t>proprietà antitumorali, antiinfiammatorie </a:t>
            </a:r>
            <a:r>
              <a:rPr lang="it-IT" sz="1800" dirty="0"/>
              <a:t>e di fluidificazione del </a:t>
            </a:r>
            <a:r>
              <a:rPr lang="it-IT" sz="1800" dirty="0" smtClean="0"/>
              <a:t>sangue, che pare </a:t>
            </a:r>
            <a:r>
              <a:rPr lang="it-IT" sz="1800" dirty="0"/>
              <a:t>siano </a:t>
            </a:r>
            <a:r>
              <a:rPr lang="it-IT" sz="1800" dirty="0" smtClean="0"/>
              <a:t>attive solo in associazione </a:t>
            </a:r>
            <a:r>
              <a:rPr lang="it-IT" sz="1800" dirty="0"/>
              <a:t>con </a:t>
            </a:r>
            <a:r>
              <a:rPr lang="it-IT" sz="1800" dirty="0" smtClean="0"/>
              <a:t>l’alcool</a:t>
            </a:r>
            <a:r>
              <a:rPr lang="it-IT" sz="1800" dirty="0"/>
              <a:t>: l’assunzione di </a:t>
            </a:r>
            <a:r>
              <a:rPr lang="it-IT" sz="1800" dirty="0" err="1"/>
              <a:t>resveratrolo</a:t>
            </a:r>
            <a:r>
              <a:rPr lang="it-IT" sz="1800" dirty="0"/>
              <a:t> in compresse, pare non abbia gli stessi </a:t>
            </a:r>
            <a:r>
              <a:rPr lang="it-IT" sz="1800" dirty="0" smtClean="0"/>
              <a:t>effetti proprio per l’assenza dell’alcool.</a:t>
            </a:r>
            <a:endParaRPr lang="it-IT" sz="1800" dirty="0"/>
          </a:p>
          <a:p>
            <a:pPr algn="just"/>
            <a:r>
              <a:rPr lang="it-IT" sz="1800" dirty="0" smtClean="0"/>
              <a:t>-</a:t>
            </a:r>
            <a:r>
              <a:rPr lang="it-IT" sz="1800" dirty="0" err="1">
                <a:solidFill>
                  <a:srgbClr val="FF0000"/>
                </a:solidFill>
              </a:rPr>
              <a:t>b</a:t>
            </a:r>
            <a:r>
              <a:rPr lang="it-IT" sz="1800" dirty="0" err="1" smtClean="0">
                <a:solidFill>
                  <a:srgbClr val="FF0000"/>
                </a:solidFill>
              </a:rPr>
              <a:t>arriques</a:t>
            </a:r>
            <a:r>
              <a:rPr lang="it-IT" sz="1800" dirty="0" smtClean="0"/>
              <a:t> </a:t>
            </a:r>
            <a:r>
              <a:rPr lang="it-IT" sz="1800" dirty="0"/>
              <a:t>sono le botti in cui si conserva il vino, </a:t>
            </a:r>
            <a:r>
              <a:rPr lang="it-IT" sz="1800" dirty="0" smtClean="0"/>
              <a:t>costruite nella maggior parte dei casi </a:t>
            </a:r>
            <a:r>
              <a:rPr lang="it-IT" sz="1800" dirty="0"/>
              <a:t>con un legno </a:t>
            </a:r>
            <a:r>
              <a:rPr lang="it-IT" sz="1800" dirty="0" smtClean="0"/>
              <a:t>particolarmente  </a:t>
            </a:r>
            <a:r>
              <a:rPr lang="it-IT" sz="1800" dirty="0"/>
              <a:t>pregiato e robusto, il </a:t>
            </a:r>
            <a:r>
              <a:rPr lang="it-IT" sz="1800" dirty="0" smtClean="0"/>
              <a:t>rovere (</a:t>
            </a:r>
            <a:r>
              <a:rPr lang="it-IT" sz="1800" dirty="0" err="1" smtClean="0"/>
              <a:t>quercus</a:t>
            </a:r>
            <a:r>
              <a:rPr lang="it-IT" sz="1800" dirty="0" smtClean="0"/>
              <a:t> </a:t>
            </a:r>
            <a:r>
              <a:rPr lang="it-IT" sz="1800" dirty="0" err="1" smtClean="0"/>
              <a:t>patraea</a:t>
            </a:r>
            <a:r>
              <a:rPr lang="it-IT" sz="1800" dirty="0" smtClean="0"/>
              <a:t>) proveniente da foreste francesi. </a:t>
            </a:r>
            <a:endParaRPr lang="it-IT" sz="1800" dirty="0"/>
          </a:p>
          <a:p>
            <a:pPr algn="just"/>
            <a:r>
              <a:rPr lang="it-IT" sz="1800" dirty="0"/>
              <a:t>La temperatura ideale per la conservazione dei vini è tra i 10 e i 15°C. </a:t>
            </a:r>
          </a:p>
          <a:p>
            <a:pPr marL="0" indent="0">
              <a:buNone/>
            </a:pPr>
            <a:endParaRPr lang="it-IT" dirty="0"/>
          </a:p>
        </p:txBody>
      </p:sp>
      <p:pic>
        <p:nvPicPr>
          <p:cNvPr id="10" name="Immagin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1696" y="4026598"/>
            <a:ext cx="4815068" cy="2784096"/>
          </a:xfrm>
          <a:prstGeom prst="rect">
            <a:avLst/>
          </a:prstGeom>
        </p:spPr>
      </p:pic>
      <p:pic>
        <p:nvPicPr>
          <p:cNvPr id="12" name="Immagine 11" descr="C:\Users\Utente\Desktop\cantina\20140527_103631.jpg"/>
          <p:cNvPicPr/>
          <p:nvPr/>
        </p:nvPicPr>
        <p:blipFill>
          <a:blip r:embed="rId3" cstate="print"/>
          <a:srcRect/>
          <a:stretch>
            <a:fillRect/>
          </a:stretch>
        </p:blipFill>
        <p:spPr bwMode="auto">
          <a:xfrm>
            <a:off x="7738281" y="3616657"/>
            <a:ext cx="4285397" cy="3029803"/>
          </a:xfrm>
          <a:prstGeom prst="rect">
            <a:avLst/>
          </a:prstGeom>
          <a:noFill/>
          <a:ln w="9525">
            <a:noFill/>
            <a:miter lim="800000"/>
            <a:headEnd/>
            <a:tailEnd/>
          </a:ln>
        </p:spPr>
      </p:pic>
    </p:spTree>
    <p:extLst>
      <p:ext uri="{BB962C8B-B14F-4D97-AF65-F5344CB8AC3E}">
        <p14:creationId xmlns:p14="http://schemas.microsoft.com/office/powerpoint/2010/main" xmlns="" val="2683021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72105"/>
          </a:xfrm>
        </p:spPr>
        <p:txBody>
          <a:bodyPr>
            <a:normAutofit fontScale="90000"/>
          </a:bodyPr>
          <a:lstStyle/>
          <a:p>
            <a:pPr algn="ctr"/>
            <a:r>
              <a:rPr lang="it-IT" sz="2400" b="1" dirty="0" smtClean="0">
                <a:solidFill>
                  <a:srgbClr val="FF0000"/>
                </a:solidFill>
                <a:latin typeface="Lucida Calligraphy" panose="03010101010101010101" pitchFamily="66" charset="0"/>
              </a:rPr>
              <a:t>AZIENDA VITIVINICOLA CANDIDO</a:t>
            </a:r>
            <a:r>
              <a:rPr lang="it-IT" sz="2400" b="1" dirty="0" smtClean="0">
                <a:solidFill>
                  <a:srgbClr val="0070C0"/>
                </a:solidFill>
              </a:rPr>
              <a:t/>
            </a:r>
            <a:br>
              <a:rPr lang="it-IT" sz="2400" b="1" dirty="0" smtClean="0">
                <a:solidFill>
                  <a:srgbClr val="0070C0"/>
                </a:solidFill>
              </a:rPr>
            </a:br>
            <a:endParaRPr lang="it-IT" sz="2400" dirty="0"/>
          </a:p>
        </p:txBody>
      </p:sp>
      <p:sp>
        <p:nvSpPr>
          <p:cNvPr id="3" name="CasellaDiTesto 2"/>
          <p:cNvSpPr txBox="1"/>
          <p:nvPr/>
        </p:nvSpPr>
        <p:spPr>
          <a:xfrm>
            <a:off x="7970293" y="1416191"/>
            <a:ext cx="3862316" cy="2308324"/>
          </a:xfrm>
          <a:prstGeom prst="rect">
            <a:avLst/>
          </a:prstGeom>
          <a:noFill/>
        </p:spPr>
        <p:txBody>
          <a:bodyPr wrap="square" rtlCol="0">
            <a:spAutoFit/>
          </a:bodyPr>
          <a:lstStyle/>
          <a:p>
            <a:pPr algn="just"/>
            <a:r>
              <a:rPr lang="it-IT" sz="2400" dirty="0"/>
              <a:t>N</a:t>
            </a:r>
            <a:r>
              <a:rPr lang="it-IT" sz="2400" dirty="0" smtClean="0"/>
              <a:t>ella </a:t>
            </a:r>
            <a:r>
              <a:rPr lang="it-IT" sz="2400" dirty="0"/>
              <a:t>sala conferenze abbiamo assistito alla proiezione di un video in cui uno chef preparava due tipi di pietanze a cui abbinava il vino adatto.</a:t>
            </a:r>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5977" y="1416191"/>
            <a:ext cx="7255746" cy="5441809"/>
          </a:xfrm>
        </p:spPr>
      </p:pic>
    </p:spTree>
    <p:extLst>
      <p:ext uri="{BB962C8B-B14F-4D97-AF65-F5344CB8AC3E}">
        <p14:creationId xmlns:p14="http://schemas.microsoft.com/office/powerpoint/2010/main" xmlns="" val="3533016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448658" y="1475330"/>
            <a:ext cx="6018647" cy="4814237"/>
          </a:xfrm>
        </p:spPr>
      </p:pic>
      <p:sp>
        <p:nvSpPr>
          <p:cNvPr id="5" name="Titolo 1"/>
          <p:cNvSpPr>
            <a:spLocks noGrp="1"/>
          </p:cNvSpPr>
          <p:nvPr>
            <p:ph type="title"/>
          </p:nvPr>
        </p:nvSpPr>
        <p:spPr>
          <a:xfrm>
            <a:off x="1001973" y="365124"/>
            <a:ext cx="10515600" cy="508000"/>
          </a:xfrm>
        </p:spPr>
        <p:txBody>
          <a:bodyPr>
            <a:noAutofit/>
          </a:bodyPr>
          <a:lstStyle/>
          <a:p>
            <a:pPr algn="ctr"/>
            <a:r>
              <a:rPr lang="it-IT" sz="2400" b="1" dirty="0" smtClean="0">
                <a:solidFill>
                  <a:srgbClr val="FF0000"/>
                </a:solidFill>
                <a:latin typeface="Lucida Calligraphy" panose="03010101010101010101" pitchFamily="66" charset="0"/>
              </a:rPr>
              <a:t>AZIENDA VITIVINICOLA CANDIDO</a:t>
            </a:r>
            <a:br>
              <a:rPr lang="it-IT" sz="2400" b="1" dirty="0" smtClean="0">
                <a:solidFill>
                  <a:srgbClr val="FF0000"/>
                </a:solidFill>
                <a:latin typeface="Lucida Calligraphy" panose="03010101010101010101" pitchFamily="66" charset="0"/>
              </a:rPr>
            </a:br>
            <a:endParaRPr lang="it-IT" sz="2400" dirty="0">
              <a:solidFill>
                <a:srgbClr val="FF0000"/>
              </a:solidFill>
              <a:latin typeface="Lucida Calligraphy" panose="03010101010101010101" pitchFamily="66" charset="0"/>
            </a:endParaRPr>
          </a:p>
        </p:txBody>
      </p:sp>
      <p:sp>
        <p:nvSpPr>
          <p:cNvPr id="2" name="CasellaDiTesto 1"/>
          <p:cNvSpPr txBox="1"/>
          <p:nvPr/>
        </p:nvSpPr>
        <p:spPr>
          <a:xfrm>
            <a:off x="5186149" y="1023582"/>
            <a:ext cx="6673755" cy="2862322"/>
          </a:xfrm>
          <a:prstGeom prst="rect">
            <a:avLst/>
          </a:prstGeom>
          <a:noFill/>
        </p:spPr>
        <p:txBody>
          <a:bodyPr wrap="square" rtlCol="0">
            <a:spAutoFit/>
          </a:bodyPr>
          <a:lstStyle/>
          <a:p>
            <a:pPr algn="just"/>
            <a:r>
              <a:rPr lang="it-IT" dirty="0"/>
              <a:t>Infine ci hanno offerto dei gustosi </a:t>
            </a:r>
            <a:r>
              <a:rPr lang="it-IT" dirty="0" err="1"/>
              <a:t>pasticciotti</a:t>
            </a:r>
            <a:r>
              <a:rPr lang="it-IT" dirty="0"/>
              <a:t> leccesi alla crema. Non sono mancate bevande come succhi di frutta, coca cola, aranciata e, naturalmente, non poteva mancare l’acqua.</a:t>
            </a:r>
          </a:p>
          <a:p>
            <a:pPr algn="just"/>
            <a:endParaRPr lang="it-IT" dirty="0" smtClean="0"/>
          </a:p>
          <a:p>
            <a:pPr algn="just"/>
            <a:r>
              <a:rPr lang="it-IT" dirty="0"/>
              <a:t>Questa giornata è stata fantastica perché le cose che abbiamo osservato da vicino erano un  qualcosa di diverso da quelle che vediamo nella vita di tutti i giorni. </a:t>
            </a:r>
          </a:p>
          <a:p>
            <a:pPr algn="just"/>
            <a:endParaRPr lang="it-IT" dirty="0" smtClean="0"/>
          </a:p>
          <a:p>
            <a:pPr algn="just"/>
            <a:r>
              <a:rPr lang="it-IT" dirty="0"/>
              <a:t>Ci auguriamo di visitare altri posti del genere e così apprenderemo altre storie e soprattutto nuove tecniche di produzione alimentare</a:t>
            </a:r>
          </a:p>
        </p:txBody>
      </p:sp>
    </p:spTree>
    <p:extLst>
      <p:ext uri="{BB962C8B-B14F-4D97-AF65-F5344CB8AC3E}">
        <p14:creationId xmlns:p14="http://schemas.microsoft.com/office/powerpoint/2010/main" xmlns="" val="3584703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Users\Utente\Desktop\cantina\20140527_113951.jpg"/>
          <p:cNvPicPr/>
          <p:nvPr/>
        </p:nvPicPr>
        <p:blipFill>
          <a:blip r:embed="rId2" cstate="print"/>
          <a:srcRect/>
          <a:stretch>
            <a:fillRect/>
          </a:stretch>
        </p:blipFill>
        <p:spPr bwMode="auto">
          <a:xfrm>
            <a:off x="3930555" y="37769"/>
            <a:ext cx="3330054" cy="4902722"/>
          </a:xfrm>
          <a:prstGeom prst="rect">
            <a:avLst/>
          </a:prstGeom>
          <a:noFill/>
          <a:ln w="9525">
            <a:noFill/>
            <a:miter lim="800000"/>
            <a:headEnd/>
            <a:tailEnd/>
          </a:ln>
        </p:spPr>
      </p:pic>
      <p:pic>
        <p:nvPicPr>
          <p:cNvPr id="12" name="Segnaposto contenuto 1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065827" y="2590270"/>
            <a:ext cx="3343700" cy="4267730"/>
          </a:xfrm>
        </p:spPr>
      </p:pic>
      <p:pic>
        <p:nvPicPr>
          <p:cNvPr id="8" name="Segnaposto contenuto 3" descr="C:\Users\Utente\Desktop\cantina\20140527_114013.jpg"/>
          <p:cNvPicPr>
            <a:picLocks/>
          </p:cNvPicPr>
          <p:nvPr/>
        </p:nvPicPr>
        <p:blipFill>
          <a:blip r:embed="rId4" cstate="print"/>
          <a:srcRect/>
          <a:stretch>
            <a:fillRect/>
          </a:stretch>
        </p:blipFill>
        <p:spPr bwMode="auto">
          <a:xfrm>
            <a:off x="80753" y="37769"/>
            <a:ext cx="3262948" cy="4351338"/>
          </a:xfrm>
          <a:prstGeom prst="rect">
            <a:avLst/>
          </a:prstGeom>
          <a:noFill/>
          <a:ln w="9525">
            <a:noFill/>
            <a:miter lim="800000"/>
            <a:headEnd/>
            <a:tailEnd/>
          </a:ln>
        </p:spPr>
      </p:pic>
      <p:sp>
        <p:nvSpPr>
          <p:cNvPr id="11" name="CasellaDiTesto 10"/>
          <p:cNvSpPr txBox="1"/>
          <p:nvPr/>
        </p:nvSpPr>
        <p:spPr>
          <a:xfrm>
            <a:off x="8734566" y="245660"/>
            <a:ext cx="3261815" cy="2585323"/>
          </a:xfrm>
          <a:prstGeom prst="rect">
            <a:avLst/>
          </a:prstGeom>
          <a:noFill/>
        </p:spPr>
        <p:txBody>
          <a:bodyPr wrap="square" rtlCol="0">
            <a:spAutoFit/>
          </a:bodyPr>
          <a:lstStyle/>
          <a:p>
            <a:r>
              <a:rPr lang="it-IT" u="sng" dirty="0"/>
              <a:t>Lavoro svolto da</a:t>
            </a:r>
            <a:r>
              <a:rPr lang="it-IT" dirty="0"/>
              <a:t>: </a:t>
            </a:r>
          </a:p>
          <a:p>
            <a:r>
              <a:rPr lang="it-IT" dirty="0"/>
              <a:t>-Ilaria Fedele</a:t>
            </a:r>
          </a:p>
          <a:p>
            <a:r>
              <a:rPr lang="it-IT" dirty="0"/>
              <a:t>-Arianna Lenti</a:t>
            </a:r>
          </a:p>
          <a:p>
            <a:r>
              <a:rPr lang="it-IT" dirty="0"/>
              <a:t>-Chiara Lupo</a:t>
            </a:r>
          </a:p>
          <a:p>
            <a:r>
              <a:rPr lang="it-IT" dirty="0"/>
              <a:t>-Andrea De </a:t>
            </a:r>
            <a:r>
              <a:rPr lang="it-IT" dirty="0" err="1"/>
              <a:t>Siati</a:t>
            </a:r>
            <a:endParaRPr lang="it-IT" dirty="0"/>
          </a:p>
          <a:p>
            <a:r>
              <a:rPr lang="it-IT" dirty="0"/>
              <a:t>-Luca </a:t>
            </a:r>
            <a:r>
              <a:rPr lang="it-IT" dirty="0" err="1"/>
              <a:t>Argese</a:t>
            </a:r>
            <a:r>
              <a:rPr lang="it-IT" dirty="0"/>
              <a:t> </a:t>
            </a:r>
          </a:p>
          <a:p>
            <a:r>
              <a:rPr lang="it-IT" dirty="0"/>
              <a:t>-Gianluca Incalza</a:t>
            </a:r>
          </a:p>
          <a:p>
            <a:r>
              <a:rPr lang="it-IT" dirty="0"/>
              <a:t>-Leonardo Menga.</a:t>
            </a:r>
          </a:p>
          <a:p>
            <a:endParaRPr lang="it-IT"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96621" y="3531358"/>
            <a:ext cx="4198961" cy="3149221"/>
          </a:xfrm>
          <a:prstGeom prst="rect">
            <a:avLst/>
          </a:prstGeom>
        </p:spPr>
      </p:pic>
      <p:pic>
        <p:nvPicPr>
          <p:cNvPr id="3076" name="Picture 4" descr="http://www.comune.montaldoroero.cn.it/cgi-bin/pagine/uve-al-sol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96310" y="51061"/>
            <a:ext cx="6800071" cy="662951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http://www.comune.montaldoroero.cn.it/cgi-bin/pagine/uve-al-sol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3570" y="7061"/>
            <a:ext cx="6800071" cy="662951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Segnaposto contenuto 3" descr="C:\Users\Utente\Desktop\cantina\20140527_114013.jpg"/>
          <p:cNvPicPr>
            <a:picLocks/>
          </p:cNvPicPr>
          <p:nvPr/>
        </p:nvPicPr>
        <p:blipFill>
          <a:blip r:embed="rId4" cstate="print"/>
          <a:srcRect/>
          <a:stretch>
            <a:fillRect/>
          </a:stretch>
        </p:blipFill>
        <p:spPr bwMode="auto">
          <a:xfrm>
            <a:off x="233153" y="190169"/>
            <a:ext cx="3262948" cy="4351338"/>
          </a:xfrm>
          <a:prstGeom prst="rect">
            <a:avLst/>
          </a:prstGeom>
          <a:noFill/>
          <a:ln w="9525">
            <a:noFill/>
            <a:miter lim="800000"/>
            <a:headEnd/>
            <a:tailEnd/>
          </a:ln>
        </p:spPr>
      </p:pic>
      <p:pic>
        <p:nvPicPr>
          <p:cNvPr id="18" name="Immagine 17" descr="C:\Users\Utente\Desktop\cantina\20140527_113951.jpg"/>
          <p:cNvPicPr/>
          <p:nvPr/>
        </p:nvPicPr>
        <p:blipFill>
          <a:blip r:embed="rId7" cstate="print"/>
          <a:srcRect/>
          <a:stretch>
            <a:fillRect/>
          </a:stretch>
        </p:blipFill>
        <p:spPr bwMode="auto">
          <a:xfrm>
            <a:off x="4082955" y="190169"/>
            <a:ext cx="3538256" cy="4902722"/>
          </a:xfrm>
          <a:prstGeom prst="rect">
            <a:avLst/>
          </a:prstGeom>
          <a:noFill/>
          <a:ln w="9525">
            <a:noFill/>
            <a:miter lim="800000"/>
            <a:headEnd/>
            <a:tailEnd/>
          </a:ln>
        </p:spPr>
      </p:pic>
      <p:pic>
        <p:nvPicPr>
          <p:cNvPr id="19" name="Immagin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95963" y="3683758"/>
            <a:ext cx="4198961" cy="3149221"/>
          </a:xfrm>
          <a:prstGeom prst="rect">
            <a:avLst/>
          </a:prstGeom>
        </p:spPr>
      </p:pic>
      <p:pic>
        <p:nvPicPr>
          <p:cNvPr id="20" name="Segnaposto contenuto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09856" y="2499580"/>
            <a:ext cx="3343700" cy="4267730"/>
          </a:xfrm>
          <a:prstGeom prst="rect">
            <a:avLst/>
          </a:prstGeom>
        </p:spPr>
      </p:pic>
      <p:sp>
        <p:nvSpPr>
          <p:cNvPr id="21" name="CasellaDiTesto 20"/>
          <p:cNvSpPr txBox="1"/>
          <p:nvPr/>
        </p:nvSpPr>
        <p:spPr>
          <a:xfrm>
            <a:off x="233153" y="245660"/>
            <a:ext cx="3931687" cy="646331"/>
          </a:xfrm>
          <a:prstGeom prst="rect">
            <a:avLst/>
          </a:prstGeom>
          <a:noFill/>
        </p:spPr>
        <p:txBody>
          <a:bodyPr wrap="square" rtlCol="0">
            <a:spAutoFit/>
          </a:bodyPr>
          <a:lstStyle/>
          <a:p>
            <a:r>
              <a:rPr lang="it-IT" b="1" dirty="0">
                <a:solidFill>
                  <a:schemeClr val="bg1"/>
                </a:solidFill>
                <a:latin typeface="Lucida Calligraphy" panose="03010101010101010101" pitchFamily="66" charset="0"/>
              </a:rPr>
              <a:t>AZIENDA VITIVINICOLA CANDIDO</a:t>
            </a:r>
            <a:endParaRPr lang="it-IT" dirty="0">
              <a:solidFill>
                <a:schemeClr val="bg1"/>
              </a:solidFill>
            </a:endParaRPr>
          </a:p>
        </p:txBody>
      </p:sp>
    </p:spTree>
    <p:extLst>
      <p:ext uri="{BB962C8B-B14F-4D97-AF65-F5344CB8AC3E}">
        <p14:creationId xmlns:p14="http://schemas.microsoft.com/office/powerpoint/2010/main" xmlns="" val="2384495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878</Words>
  <Application>Microsoft Office PowerPoint</Application>
  <PresentationFormat>Personalizzato</PresentationFormat>
  <Paragraphs>55</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AZIENDA VITIVINICOLA CANDIDO Sandonaci</vt:lpstr>
      <vt:lpstr> Una giornata all’azienda vitivinicola di                    Francesco Candido… </vt:lpstr>
      <vt:lpstr>Diapositiva 3</vt:lpstr>
      <vt:lpstr>AZIENDA VITIVINICOLA CANDIDO</vt:lpstr>
      <vt:lpstr>AZIENDA VITIVINICOLA CANDIDO  </vt:lpstr>
      <vt:lpstr>AZIENDA VITIVINICOLA CANDIDO  </vt:lpstr>
      <vt:lpstr>AZIENDA VITIVINICOLA CANDIDO </vt:lpstr>
      <vt:lpstr>AZIENDA VITIVINICOLA CANDIDO </vt:lpstr>
      <vt:lpstr>Diapositiva 9</vt:lpstr>
      <vt:lpstr>AZIENDA VITIVINICOLA CANDIDO</vt:lpstr>
      <vt:lpstr>Diapositiva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AZIENDA VITIVINICOLA CANDIDO Sandonaci</dc:title>
  <dc:creator>Toshiba-Pc</dc:creator>
  <cp:lastModifiedBy>Valued Acer Customer</cp:lastModifiedBy>
  <cp:revision>67</cp:revision>
  <dcterms:created xsi:type="dcterms:W3CDTF">2014-05-29T05:04:20Z</dcterms:created>
  <dcterms:modified xsi:type="dcterms:W3CDTF">2014-06-14T10:13:15Z</dcterms:modified>
</cp:coreProperties>
</file>