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85" r:id="rId3"/>
    <p:sldId id="288" r:id="rId4"/>
    <p:sldId id="284" r:id="rId5"/>
    <p:sldId id="286" r:id="rId6"/>
    <p:sldId id="290" r:id="rId7"/>
    <p:sldId id="287" r:id="rId8"/>
    <p:sldId id="283" r:id="rId9"/>
    <p:sldId id="289" r:id="rId10"/>
    <p:sldId id="281" r:id="rId11"/>
    <p:sldId id="270" r:id="rId12"/>
    <p:sldId id="291" r:id="rId13"/>
    <p:sldId id="292" r:id="rId14"/>
    <p:sldId id="277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5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0077A-75D7-4CE6-8286-E2E75097E1E1}" type="datetimeFigureOut">
              <a:rPr lang="it-IT" smtClean="0"/>
              <a:pPr/>
              <a:t>11/06/2014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D877C-54D8-41A1-B931-F065E2D104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9307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45C-B0A1-423E-BF59-E9A61F0A707D}" type="datetimeFigureOut">
              <a:rPr lang="it-IT" smtClean="0"/>
              <a:pPr/>
              <a:t>11/06/2014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7BED-40A6-4340-BE51-8AD8C8EFC08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2952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45C-B0A1-423E-BF59-E9A61F0A707D}" type="datetimeFigureOut">
              <a:rPr lang="it-IT" smtClean="0"/>
              <a:pPr/>
              <a:t>11/06/2014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7BED-40A6-4340-BE51-8AD8C8EFC08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8465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45C-B0A1-423E-BF59-E9A61F0A707D}" type="datetimeFigureOut">
              <a:rPr lang="it-IT" smtClean="0"/>
              <a:pPr/>
              <a:t>11/06/2014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7BED-40A6-4340-BE51-8AD8C8EFC08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7309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45C-B0A1-423E-BF59-E9A61F0A707D}" type="datetimeFigureOut">
              <a:rPr lang="it-IT" smtClean="0"/>
              <a:pPr/>
              <a:t>11/06/2014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7BED-40A6-4340-BE51-8AD8C8EFC08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4816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45C-B0A1-423E-BF59-E9A61F0A707D}" type="datetimeFigureOut">
              <a:rPr lang="it-IT" smtClean="0"/>
              <a:pPr/>
              <a:t>11/06/2014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7BED-40A6-4340-BE51-8AD8C8EFC08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006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45C-B0A1-423E-BF59-E9A61F0A707D}" type="datetimeFigureOut">
              <a:rPr lang="it-IT" smtClean="0"/>
              <a:pPr/>
              <a:t>11/06/2014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7BED-40A6-4340-BE51-8AD8C8EFC08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8022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45C-B0A1-423E-BF59-E9A61F0A707D}" type="datetimeFigureOut">
              <a:rPr lang="it-IT" smtClean="0"/>
              <a:pPr/>
              <a:t>11/06/2014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7BED-40A6-4340-BE51-8AD8C8EFC08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12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45C-B0A1-423E-BF59-E9A61F0A707D}" type="datetimeFigureOut">
              <a:rPr lang="it-IT" smtClean="0"/>
              <a:pPr/>
              <a:t>11/06/2014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7BED-40A6-4340-BE51-8AD8C8EFC08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7466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45C-B0A1-423E-BF59-E9A61F0A707D}" type="datetimeFigureOut">
              <a:rPr lang="it-IT" smtClean="0"/>
              <a:pPr/>
              <a:t>11/06/2014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7BED-40A6-4340-BE51-8AD8C8EFC08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8312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45C-B0A1-423E-BF59-E9A61F0A707D}" type="datetimeFigureOut">
              <a:rPr lang="it-IT" smtClean="0"/>
              <a:pPr/>
              <a:t>11/06/2014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7BED-40A6-4340-BE51-8AD8C8EFC08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6380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45C-B0A1-423E-BF59-E9A61F0A707D}" type="datetimeFigureOut">
              <a:rPr lang="it-IT" smtClean="0"/>
              <a:pPr/>
              <a:t>11/06/2014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7BED-40A6-4340-BE51-8AD8C8EFC08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4522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1945C-B0A1-423E-BF59-E9A61F0A707D}" type="datetimeFigureOut">
              <a:rPr lang="it-IT" smtClean="0"/>
              <a:pPr/>
              <a:t>11/06/2014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7BED-40A6-4340-BE51-8AD8C8EFC08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4481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image003.gif@01CEF761.69CC2D00" TargetMode="External"/><Relationship Id="rId7" Type="http://schemas.openxmlformats.org/officeDocument/2006/relationships/image" Target="cid:image005.jpg@01CEF761.69CC2D00" TargetMode="External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cid:image004.gif@01CEF761.69CC2D00" TargetMode="External"/><Relationship Id="rId4" Type="http://schemas.openxmlformats.org/officeDocument/2006/relationships/image" Target="../media/image4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8490" y="368490"/>
            <a:ext cx="7724632" cy="409432"/>
          </a:xfrm>
        </p:spPr>
        <p:txBody>
          <a:bodyPr>
            <a:no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/>
            </a:r>
            <a:br>
              <a:rPr lang="it-IT" sz="20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</a:br>
            <a:r>
              <a:rPr lang="it-IT" sz="20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Il Parco delle Dune Costiere </a:t>
            </a:r>
            <a:br>
              <a:rPr lang="it-IT" sz="2000" b="1" dirty="0">
                <a:solidFill>
                  <a:srgbClr val="FF0000"/>
                </a:solidFill>
                <a:latin typeface="Lucida Calligraphy" panose="03010101010101010101" pitchFamily="66" charset="0"/>
              </a:rPr>
            </a:br>
            <a:r>
              <a:rPr lang="it-IT" sz="20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da Torre Canne a Torre </a:t>
            </a:r>
            <a:r>
              <a:rPr lang="it-IT" sz="2000" b="1" dirty="0" err="1">
                <a:solidFill>
                  <a:srgbClr val="FF0000"/>
                </a:solidFill>
                <a:latin typeface="Lucida Calligraphy" panose="03010101010101010101" pitchFamily="66" charset="0"/>
              </a:rPr>
              <a:t>S.Leonardo</a:t>
            </a:r>
            <a:endParaRPr lang="it-IT" sz="2000" b="1" dirty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2011" y="928048"/>
            <a:ext cx="3521123" cy="2744908"/>
          </a:xfrm>
        </p:spPr>
        <p:txBody>
          <a:bodyPr>
            <a:noAutofit/>
          </a:bodyPr>
          <a:lstStyle/>
          <a:p>
            <a:pPr algn="just"/>
            <a:r>
              <a:rPr lang="it-IT" sz="1600" dirty="0" smtClean="0"/>
              <a:t>Venerdì </a:t>
            </a:r>
            <a:r>
              <a:rPr lang="it-IT" sz="1600" dirty="0"/>
              <a:t>30 Maggio 2014, abbiamo visitato il Parco Regionale delle Dune Costiere </a:t>
            </a:r>
            <a:r>
              <a:rPr lang="it-IT" sz="1600" dirty="0" smtClean="0"/>
              <a:t>che </a:t>
            </a:r>
            <a:r>
              <a:rPr lang="it-IT" sz="1600" dirty="0"/>
              <a:t>si estende da Torre Canne a Torre San Leonardo, nei territori di Ostuni e Fasano, su circa 1.100 </a:t>
            </a:r>
            <a:r>
              <a:rPr lang="it-IT" sz="1600" dirty="0" smtClean="0"/>
              <a:t>ettari e </a:t>
            </a:r>
            <a:r>
              <a:rPr lang="it-IT" sz="1600" dirty="0"/>
              <a:t>lungo 8 chilometri di costa. </a:t>
            </a:r>
            <a:endParaRPr lang="it-IT" sz="1600" dirty="0" smtClean="0"/>
          </a:p>
          <a:p>
            <a:pPr algn="just"/>
            <a:r>
              <a:rPr lang="it-IT" sz="1600" dirty="0" smtClean="0"/>
              <a:t>L’area </a:t>
            </a:r>
            <a:r>
              <a:rPr lang="it-IT" sz="1600" dirty="0"/>
              <a:t>del Parco è caratterizzata da una elevata diversità di </a:t>
            </a:r>
            <a:r>
              <a:rPr lang="it-IT" sz="1600" dirty="0" smtClean="0"/>
              <a:t>ambienti, poiché abbraccia sia quelli costieri che l’entroterra agrario.     </a:t>
            </a:r>
            <a:endParaRPr lang="it-IT" sz="1600" dirty="0"/>
          </a:p>
          <a:p>
            <a:pPr algn="just"/>
            <a:endParaRPr lang="it-IT" dirty="0"/>
          </a:p>
        </p:txBody>
      </p:sp>
      <p:pic>
        <p:nvPicPr>
          <p:cNvPr id="6" name="Picture 6" descr="http://gofasano.it/immagini/thumb/news/613x370/21135-1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428" y="1160060"/>
            <a:ext cx="4341315" cy="2620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quisalento.it/cache/com_zoo/images/foto_14050_1_12109b019deb3612d879c6b8736fd8f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079" y="0"/>
            <a:ext cx="3825922" cy="5101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www.ostunipocket.it/wp-content/uploads/2014/04/immersione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700" y="4825732"/>
            <a:ext cx="2947673" cy="1951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yazpuglia.it/wp-content/uploads/2011/01/01-ciclabili-low-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91" y="3545623"/>
            <a:ext cx="4388981" cy="3098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0.gstatic.com/images?q=tbn:ANd9GcQUvEv0avnsdBrNnxRT6fqhpdmujjdiB5hk5CPSqiabIMkOA8Qj6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7" y="367295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" y="4995081"/>
            <a:ext cx="3311856" cy="18629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5926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03543" cy="1325563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Il Parco delle Dune Costiere </a:t>
            </a:r>
            <a:br>
              <a:rPr lang="it-IT" sz="2400" b="1" dirty="0">
                <a:solidFill>
                  <a:srgbClr val="FF0000"/>
                </a:solidFill>
                <a:latin typeface="Lucida Calligraphy" panose="03010101010101010101" pitchFamily="66" charset="0"/>
              </a:rPr>
            </a:br>
            <a:r>
              <a:rPr lang="it-IT" sz="24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da Torre Canne a Torre </a:t>
            </a:r>
            <a:r>
              <a:rPr lang="it-IT" sz="2400" b="1" dirty="0" err="1">
                <a:solidFill>
                  <a:srgbClr val="FF0000"/>
                </a:solidFill>
                <a:latin typeface="Lucida Calligraphy" panose="03010101010101010101" pitchFamily="66" charset="0"/>
              </a:rPr>
              <a:t>S.Leonardo</a:t>
            </a:r>
            <a:endParaRPr lang="it-IT" sz="2400" dirty="0"/>
          </a:p>
        </p:txBody>
      </p:sp>
      <p:sp>
        <p:nvSpPr>
          <p:cNvPr id="4" name="AutoShape 4" descr="http://images.corrieredelmezzogiorno.corriere.it/campania/media/foto/2011/12/12/uccello--620x38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Picture 2" descr="http://www.verdenetwork.it/vncms/storage/public/2010/201012191936450.88520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507" y="3611573"/>
            <a:ext cx="4406627" cy="3034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838200" y="1856097"/>
            <a:ext cx="5603543" cy="4790364"/>
          </a:xfrm>
        </p:spPr>
        <p:txBody>
          <a:bodyPr>
            <a:noAutofit/>
          </a:bodyPr>
          <a:lstStyle/>
          <a:p>
            <a:pPr algn="just"/>
            <a:r>
              <a:rPr lang="it-IT" sz="2200" dirty="0"/>
              <a:t>Nella zona umida chiamata </a:t>
            </a:r>
            <a:r>
              <a:rPr lang="it-IT" sz="2200" dirty="0">
                <a:solidFill>
                  <a:srgbClr val="FF0000"/>
                </a:solidFill>
              </a:rPr>
              <a:t>Fiume Morelli </a:t>
            </a:r>
            <a:r>
              <a:rPr lang="it-IT" sz="2200" dirty="0"/>
              <a:t>sono presenti 8 bacini di acqua salmastra comunicanti, che costituiscono un insieme dalla forma ad “L” esteso 800 m, separati da  7 chiuse (saracinesche in legno). </a:t>
            </a:r>
          </a:p>
          <a:p>
            <a:pPr algn="just"/>
            <a:r>
              <a:rPr lang="it-IT" sz="2200" dirty="0"/>
              <a:t>Le acque piovane si infiltrano nel terreno calcareo e poroso della collina, alimentano la falda acquifera e scorrono nel sottosuolo emergendo, in quest’area dove alimentano i bacini che ospitano  un vecchio impianto di acquacoltura, di cui si parla in atti notarili del </a:t>
            </a:r>
            <a:r>
              <a:rPr lang="it-IT" sz="2200" dirty="0" smtClean="0"/>
              <a:t>1200</a:t>
            </a:r>
            <a:r>
              <a:rPr lang="it-IT" sz="2200" dirty="0"/>
              <a:t>, dismesso negli anni ’50 ed ora nuovamente in funzione dal 2009. Per acquacoltura s’intende l’allevamento di organismi acquatici.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26"/>
          <a:stretch/>
        </p:blipFill>
        <p:spPr>
          <a:xfrm>
            <a:off x="7547212" y="365126"/>
            <a:ext cx="4433922" cy="3005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5291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3686" y="818587"/>
            <a:ext cx="6902186" cy="5176640"/>
          </a:xfrm>
        </p:spPr>
      </p:pic>
      <p:sp>
        <p:nvSpPr>
          <p:cNvPr id="6" name="CasellaDiTesto 5"/>
          <p:cNvSpPr txBox="1"/>
          <p:nvPr/>
        </p:nvSpPr>
        <p:spPr>
          <a:xfrm>
            <a:off x="6646459" y="365125"/>
            <a:ext cx="5176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Parco Dune Costiere 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</a:rPr>
              <a:t>Fiume Piccolo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8364" y="365125"/>
            <a:ext cx="6182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Il Parco delle Dune Costiere </a:t>
            </a:r>
            <a:br>
              <a:rPr lang="it-IT" b="1" dirty="0">
                <a:solidFill>
                  <a:srgbClr val="FF0000"/>
                </a:solidFill>
                <a:latin typeface="Lucida Calligraphy" panose="03010101010101010101" pitchFamily="66" charset="0"/>
              </a:rPr>
            </a:br>
            <a:r>
              <a:rPr lang="it-IT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da Torre Canne a Torre </a:t>
            </a:r>
            <a:r>
              <a:rPr lang="it-IT" b="1" dirty="0" err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S.Leonardo</a:t>
            </a:r>
            <a:endParaRPr lang="it-IT" b="1" dirty="0" smtClean="0">
              <a:solidFill>
                <a:srgbClr val="FF0000"/>
              </a:solidFill>
              <a:latin typeface="Lucida Calligraphy" panose="03010101010101010101" pitchFamily="66" charset="0"/>
            </a:endParaRPr>
          </a:p>
          <a:p>
            <a:pPr algn="just"/>
            <a:endParaRPr lang="it-IT" b="1" dirty="0">
              <a:solidFill>
                <a:srgbClr val="FF0000"/>
              </a:solidFill>
              <a:latin typeface="Lucida Calligraphy" panose="03010101010101010101" pitchFamily="66" charset="0"/>
            </a:endParaRPr>
          </a:p>
          <a:p>
            <a:pPr algn="just"/>
            <a:r>
              <a:rPr lang="it-IT" dirty="0" smtClean="0"/>
              <a:t>A </a:t>
            </a:r>
            <a:r>
              <a:rPr lang="it-IT" b="1" dirty="0" smtClean="0">
                <a:solidFill>
                  <a:srgbClr val="FF0000"/>
                </a:solidFill>
              </a:rPr>
              <a:t>Fiume Piccolo </a:t>
            </a:r>
            <a:r>
              <a:rPr lang="it-IT" dirty="0" smtClean="0"/>
              <a:t>abbiamo incontrato un pescatore esperto, Vito, che ci ha </a:t>
            </a:r>
            <a:r>
              <a:rPr lang="it-IT" dirty="0"/>
              <a:t>raccontato che </a:t>
            </a:r>
            <a:r>
              <a:rPr lang="it-IT" dirty="0" smtClean="0"/>
              <a:t>la </a:t>
            </a:r>
            <a:r>
              <a:rPr lang="it-IT" dirty="0"/>
              <a:t>salinità, il livello delle acque e gli spostamenti spontanei dei pesci nelle vasche vengono controllati attraverso l’azionamento delle chiuse. </a:t>
            </a:r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Nell’impianto </a:t>
            </a:r>
            <a:r>
              <a:rPr lang="it-IT" dirty="0"/>
              <a:t>sono allevati anguille e cefali con metodi tradizionali e biologici. </a:t>
            </a:r>
            <a:endParaRPr lang="it-IT" dirty="0" smtClean="0"/>
          </a:p>
          <a:p>
            <a:pPr algn="just"/>
            <a:endParaRPr lang="it-IT" dirty="0"/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3406907"/>
            <a:ext cx="4376381" cy="3282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41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001313"/>
            <a:ext cx="6719956" cy="689375"/>
          </a:xfrm>
        </p:spPr>
        <p:txBody>
          <a:bodyPr>
            <a:normAutofit fontScale="90000"/>
          </a:bodyPr>
          <a:lstStyle/>
          <a:p>
            <a:pPr algn="just"/>
            <a:r>
              <a:rPr lang="it-IT" sz="24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Il Parco delle Dune Costiere </a:t>
            </a:r>
            <a:br>
              <a:rPr lang="it-IT" sz="2400" b="1" dirty="0">
                <a:solidFill>
                  <a:srgbClr val="FF0000"/>
                </a:solidFill>
                <a:latin typeface="Lucida Calligraphy" panose="03010101010101010101" pitchFamily="66" charset="0"/>
              </a:rPr>
            </a:br>
            <a:r>
              <a:rPr lang="it-IT" sz="24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da Torre Canne a Torre </a:t>
            </a:r>
            <a:r>
              <a:rPr lang="it-IT" sz="2400" b="1" dirty="0" err="1">
                <a:solidFill>
                  <a:srgbClr val="FF0000"/>
                </a:solidFill>
                <a:latin typeface="Lucida Calligraphy" panose="03010101010101010101" pitchFamily="66" charset="0"/>
              </a:rPr>
              <a:t>S.Leonardo</a:t>
            </a:r>
            <a:r>
              <a:rPr lang="it-IT" sz="24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/>
            </a:r>
            <a:br>
              <a:rPr lang="it-IT" sz="2400" b="1" dirty="0">
                <a:solidFill>
                  <a:srgbClr val="FF0000"/>
                </a:solidFill>
                <a:latin typeface="Lucida Calligraphy" panose="03010101010101010101" pitchFamily="66" charset="0"/>
              </a:rPr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>La </a:t>
            </a:r>
            <a:r>
              <a:rPr lang="it-IT" sz="2700" dirty="0"/>
              <a:t>pesca delle </a:t>
            </a:r>
            <a:r>
              <a:rPr lang="it-IT" sz="2700" dirty="0">
                <a:solidFill>
                  <a:srgbClr val="FF0000"/>
                </a:solidFill>
              </a:rPr>
              <a:t>anguille </a:t>
            </a:r>
            <a:r>
              <a:rPr lang="it-IT" sz="2700" dirty="0"/>
              <a:t>è effettuata con l’utilizzo di bertovelli, detti in dialetto “</a:t>
            </a:r>
            <a:r>
              <a:rPr lang="it-IT" sz="2700" dirty="0" err="1"/>
              <a:t>martaville</a:t>
            </a:r>
            <a:r>
              <a:rPr lang="it-IT" sz="2700" dirty="0"/>
              <a:t>”, i </a:t>
            </a:r>
            <a:r>
              <a:rPr lang="it-IT" sz="2700" dirty="0">
                <a:solidFill>
                  <a:srgbClr val="FF0000"/>
                </a:solidFill>
              </a:rPr>
              <a:t>cefali</a:t>
            </a:r>
            <a:r>
              <a:rPr lang="it-IT" sz="2700" dirty="0"/>
              <a:t> vengono pescati con il “tramaglio”.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6" name="Picture 2" descr="http://img1.annuncicdn.it/f7/7b/f77b40c05c8a61605bbf41043d722720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171" y="0"/>
            <a:ext cx="4343829" cy="3257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653585" y="5036024"/>
            <a:ext cx="533400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Bertovello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305" y="2129050"/>
            <a:ext cx="5737746" cy="4087505"/>
          </a:xfrm>
          <a:prstGeom prst="rect">
            <a:avLst/>
          </a:prstGeom>
        </p:spPr>
      </p:pic>
      <p:pic>
        <p:nvPicPr>
          <p:cNvPr id="13316" name="Picture 4" descr="http://www.marepesca.it/sites/default/files/tramaglio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678" y="3392556"/>
            <a:ext cx="4740322" cy="3286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8475260" y="2647666"/>
            <a:ext cx="333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Bertovello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49156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6402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Il Parco delle Dune Costiere </a:t>
            </a:r>
            <a:br>
              <a:rPr lang="it-IT" sz="2000" b="1" dirty="0">
                <a:solidFill>
                  <a:srgbClr val="FF0000"/>
                </a:solidFill>
                <a:latin typeface="Lucida Calligraphy" panose="03010101010101010101" pitchFamily="66" charset="0"/>
              </a:rPr>
            </a:br>
            <a:r>
              <a:rPr lang="it-IT" sz="20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da Torre Canne a Torre </a:t>
            </a:r>
            <a:r>
              <a:rPr lang="it-IT" sz="2000" b="1" dirty="0" err="1">
                <a:solidFill>
                  <a:srgbClr val="FF0000"/>
                </a:solidFill>
                <a:latin typeface="Lucida Calligraphy" panose="03010101010101010101" pitchFamily="66" charset="0"/>
              </a:rPr>
              <a:t>S.Leonardo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641445"/>
            <a:ext cx="10515600" cy="480401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La progettazione della nostra settimana di escursioni è stata fatta nel rispetto dei principi del turismo sostenibile, nell’ambito di un progetto che mira a promuovere questo concetto tra la società civile ed i giovani, anche coinvolgendo le scuole.</a:t>
            </a:r>
          </a:p>
          <a:p>
            <a:pPr marL="0" indent="0" algn="just">
              <a:buNone/>
            </a:pPr>
            <a:r>
              <a:rPr lang="it-IT" dirty="0" smtClean="0"/>
              <a:t>Infatti «turismo sostenibile» significa destagionalizzare, fruire senza danneggiare l’ambiente che ci ospita, </a:t>
            </a:r>
            <a:r>
              <a:rPr lang="it-IT" dirty="0"/>
              <a:t>godere del paesaggio naturale ed agrario, </a:t>
            </a:r>
            <a:r>
              <a:rPr lang="it-IT" dirty="0" smtClean="0"/>
              <a:t>conoscere la cultura e l’identità locali, tra cui anche il nostro territorio, la nostra gastronomia, in nostri prodotti tipici. </a:t>
            </a:r>
          </a:p>
          <a:p>
            <a:pPr marL="0" indent="0" algn="just">
              <a:buNone/>
            </a:pPr>
            <a:r>
              <a:rPr lang="it-IT" dirty="0" smtClean="0"/>
              <a:t>Il turismo scolastico è una forma di turismo sostenibile perché avvicina i giovani al territorio, alla natura, alla cultura locali, e li educa a fruire del territorio rispettandolo. </a:t>
            </a:r>
          </a:p>
          <a:p>
            <a:pPr marL="0" indent="0" algn="just">
              <a:buNone/>
            </a:pPr>
            <a:r>
              <a:rPr lang="it-IT" dirty="0" smtClean="0"/>
              <a:t>Il progetto di che trattasi, che vede la collaborazione di diversi Paesi del bacino del Mediterraneo, si chiama «Live Your Tour» proprio per incarnare i concetti di sostenibilità prima richiamati ed è finanziato dall’Ue attraverso lo strumento finanziario ENPI (</a:t>
            </a:r>
            <a:r>
              <a:rPr lang="en-US" dirty="0"/>
              <a:t>European </a:t>
            </a:r>
            <a:r>
              <a:rPr lang="en-US" dirty="0" err="1"/>
              <a:t>Neighbourhood</a:t>
            </a:r>
            <a:r>
              <a:rPr lang="en-US" dirty="0"/>
              <a:t> and Partnership Instrument</a:t>
            </a:r>
            <a:r>
              <a:rPr lang="it-IT" dirty="0" smtClean="0"/>
              <a:t>).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endParaRPr lang="it-IT" dirty="0"/>
          </a:p>
        </p:txBody>
      </p:sp>
      <p:pic>
        <p:nvPicPr>
          <p:cNvPr id="5" name="Immagine 4" descr="cid:image003.gif@01CEF761.69CC2D0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19" y="5364523"/>
            <a:ext cx="1285875" cy="688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cid:499F839BA3484BAA8FDCAF7BB0616E1A@apmura5428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253942"/>
            <a:ext cx="1333500" cy="73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cid:E4DC433E0E744D4A982DF636E1F9EFFB@apmura5428"/>
          <p:cNvPicPr/>
          <p:nvPr/>
        </p:nvPicPr>
        <p:blipFill>
          <a:blip r:embed="rId6" r:link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0" y="5337445"/>
            <a:ext cx="1790700" cy="570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32953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solidFill>
                  <a:srgbClr val="FF0000"/>
                </a:solidFill>
              </a:rPr>
              <a:t>Credits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3359" y="1825625"/>
            <a:ext cx="11563993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>
              <a:buNone/>
            </a:pPr>
            <a:r>
              <a:rPr lang="it-IT" sz="3600" b="1" dirty="0" smtClean="0"/>
              <a:t> </a:t>
            </a:r>
            <a:endParaRPr lang="it-IT" sz="3600" dirty="0" smtClean="0"/>
          </a:p>
          <a:p>
            <a:pPr lvl="0">
              <a:buNone/>
            </a:pPr>
            <a:r>
              <a:rPr lang="it-IT" sz="3600" b="1" dirty="0" smtClean="0"/>
              <a:t> </a:t>
            </a:r>
            <a:endParaRPr lang="it-IT" sz="3600" dirty="0" smtClean="0"/>
          </a:p>
          <a:p>
            <a:pPr lvl="0">
              <a:buNone/>
            </a:pPr>
            <a:r>
              <a:rPr lang="it-IT" sz="3600" b="1" dirty="0" smtClean="0"/>
              <a:t>(1</a:t>
            </a:r>
            <a:r>
              <a:rPr lang="it-IT" sz="3600" b="1" baseline="30000" dirty="0" smtClean="0"/>
              <a:t>a</a:t>
            </a:r>
            <a:r>
              <a:rPr lang="it-IT" sz="3600" b="1" dirty="0" smtClean="0"/>
              <a:t>A-IPSEOA): Chirico Serena , Lenti Simone, </a:t>
            </a:r>
            <a:r>
              <a:rPr lang="it-IT" sz="3600" b="1" dirty="0" err="1" smtClean="0"/>
              <a:t>Mottola</a:t>
            </a:r>
            <a:r>
              <a:rPr lang="it-IT" sz="3600" b="1" dirty="0" smtClean="0"/>
              <a:t> Vanessa, </a:t>
            </a:r>
            <a:r>
              <a:rPr lang="it-IT" sz="3600" b="1" dirty="0" err="1" smtClean="0"/>
              <a:t>Peluso</a:t>
            </a:r>
            <a:r>
              <a:rPr lang="it-IT" sz="3600" b="1" dirty="0" smtClean="0"/>
              <a:t> Francesco, Venuti Monica.                        </a:t>
            </a:r>
            <a:endParaRPr lang="it-IT" sz="3600" dirty="0" smtClean="0"/>
          </a:p>
          <a:p>
            <a:pPr lvl="0">
              <a:buNone/>
            </a:pPr>
            <a:r>
              <a:rPr lang="it-IT" sz="3600" b="1" dirty="0" smtClean="0"/>
              <a:t>(1</a:t>
            </a:r>
            <a:r>
              <a:rPr lang="it-IT" sz="3600" b="1" baseline="30000" dirty="0" smtClean="0"/>
              <a:t>a</a:t>
            </a:r>
            <a:r>
              <a:rPr lang="it-IT" sz="3600" b="1" dirty="0" smtClean="0"/>
              <a:t>B-IPSEOA): </a:t>
            </a:r>
            <a:r>
              <a:rPr lang="it-IT" sz="3600" b="1" dirty="0" err="1" smtClean="0"/>
              <a:t>Tirca</a:t>
            </a:r>
            <a:r>
              <a:rPr lang="it-IT" sz="3600" b="1" dirty="0" smtClean="0"/>
              <a:t> Georgiana, Vitale Rossella, Zaccaria Alessandra. </a:t>
            </a:r>
            <a:endParaRPr lang="it-IT" sz="3600" dirty="0" smtClean="0"/>
          </a:p>
          <a:p>
            <a:pPr>
              <a:buNone/>
            </a:pPr>
            <a:r>
              <a:rPr lang="it-IT" sz="3600" b="1" dirty="0" smtClean="0"/>
              <a:t> (1</a:t>
            </a:r>
            <a:r>
              <a:rPr lang="it-IT" sz="3600" b="1" baseline="30000" dirty="0" smtClean="0"/>
              <a:t>a</a:t>
            </a:r>
            <a:r>
              <a:rPr lang="it-IT" sz="3600" b="1" dirty="0" smtClean="0"/>
              <a:t>C-IPSEOA): Incalza Gianluca, </a:t>
            </a:r>
            <a:r>
              <a:rPr lang="it-IT" sz="3600" b="1" dirty="0" err="1" smtClean="0"/>
              <a:t>Salonna</a:t>
            </a:r>
            <a:r>
              <a:rPr lang="it-IT" sz="3600" b="1" dirty="0" smtClean="0"/>
              <a:t> Samantha, Santoro Sofia, </a:t>
            </a:r>
            <a:r>
              <a:rPr lang="it-IT" sz="3600" b="1" dirty="0" err="1" smtClean="0"/>
              <a:t>Totero</a:t>
            </a:r>
            <a:r>
              <a:rPr lang="it-IT" sz="3600" b="1" dirty="0" smtClean="0"/>
              <a:t> Alberto.                          </a:t>
            </a:r>
            <a:endParaRPr lang="it-IT" sz="3600" dirty="0" smtClean="0"/>
          </a:p>
          <a:p>
            <a:pPr lvl="0">
              <a:buNone/>
            </a:pPr>
            <a:r>
              <a:rPr lang="it-IT" sz="3600" b="1" dirty="0" smtClean="0"/>
              <a:t>(1</a:t>
            </a:r>
            <a:r>
              <a:rPr lang="it-IT" sz="3600" b="1" baseline="30000" dirty="0" smtClean="0"/>
              <a:t>a</a:t>
            </a:r>
            <a:r>
              <a:rPr lang="it-IT" sz="3600" b="1" dirty="0" smtClean="0"/>
              <a:t>D-IPSEOA): </a:t>
            </a:r>
            <a:r>
              <a:rPr lang="it-IT" sz="3600" b="1" dirty="0" err="1" smtClean="0"/>
              <a:t>Andriola</a:t>
            </a:r>
            <a:r>
              <a:rPr lang="it-IT" sz="3600" b="1" dirty="0" smtClean="0"/>
              <a:t> Ginevra, </a:t>
            </a:r>
            <a:r>
              <a:rPr lang="it-IT" sz="3600" b="1" dirty="0" err="1" smtClean="0"/>
              <a:t>Caliandro</a:t>
            </a:r>
            <a:r>
              <a:rPr lang="it-IT" sz="3600" b="1" dirty="0" smtClean="0"/>
              <a:t> Isabella, Elia Emanuela, Santoro O. Giuseppe, Vitale Antonio.                                 </a:t>
            </a:r>
            <a:endParaRPr lang="it-IT" sz="3600" dirty="0" smtClean="0"/>
          </a:p>
          <a:p>
            <a:pPr lvl="0">
              <a:buNone/>
            </a:pPr>
            <a:r>
              <a:rPr lang="it-IT" sz="3600" b="1" dirty="0" smtClean="0"/>
              <a:t> (1</a:t>
            </a:r>
            <a:r>
              <a:rPr lang="it-IT" sz="3600" b="1" baseline="30000" dirty="0" smtClean="0"/>
              <a:t>a</a:t>
            </a:r>
            <a:r>
              <a:rPr lang="it-IT" sz="3600" b="1" dirty="0" smtClean="0"/>
              <a:t>E-IPSEOA):  Bonifacio Valeria, </a:t>
            </a:r>
            <a:r>
              <a:rPr lang="it-IT" sz="3600" b="1" dirty="0" err="1" smtClean="0"/>
              <a:t>Saponaro</a:t>
            </a:r>
            <a:r>
              <a:rPr lang="it-IT" sz="3600" b="1" dirty="0" smtClean="0"/>
              <a:t> Alessio, Tarì Domenico, Urso Gabriele, </a:t>
            </a:r>
            <a:r>
              <a:rPr lang="it-IT" sz="3600" b="1" dirty="0" err="1" smtClean="0"/>
              <a:t>Venerito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Selenia</a:t>
            </a:r>
            <a:r>
              <a:rPr lang="it-IT" sz="3600" b="1" dirty="0" smtClean="0"/>
              <a:t>.                    </a:t>
            </a:r>
            <a:endParaRPr lang="it-IT" sz="3600" dirty="0" smtClean="0"/>
          </a:p>
          <a:p>
            <a:pPr lvl="0">
              <a:buNone/>
            </a:pPr>
            <a:r>
              <a:rPr lang="it-IT" sz="3600" b="1" dirty="0" smtClean="0"/>
              <a:t>(1</a:t>
            </a:r>
            <a:r>
              <a:rPr lang="it-IT" sz="3600" b="1" baseline="30000" dirty="0" smtClean="0"/>
              <a:t>a</a:t>
            </a:r>
            <a:r>
              <a:rPr lang="it-IT" sz="3600" b="1" dirty="0" smtClean="0"/>
              <a:t>F-IPSEOA): Della Corte Vita, </a:t>
            </a:r>
            <a:r>
              <a:rPr lang="it-IT" sz="3600" b="1" dirty="0" err="1" smtClean="0"/>
              <a:t>Nisi</a:t>
            </a:r>
            <a:r>
              <a:rPr lang="it-IT" sz="3600" b="1" dirty="0" smtClean="0"/>
              <a:t> Giovanni, </a:t>
            </a:r>
            <a:r>
              <a:rPr lang="it-IT" sz="3600" b="1" dirty="0" err="1" smtClean="0"/>
              <a:t>Palmisano</a:t>
            </a:r>
            <a:r>
              <a:rPr lang="it-IT" sz="3600" b="1" dirty="0" smtClean="0"/>
              <a:t> Vitantonio, </a:t>
            </a:r>
            <a:r>
              <a:rPr lang="it-IT" sz="3600" b="1" dirty="0" err="1" smtClean="0"/>
              <a:t>Passiatore</a:t>
            </a:r>
            <a:r>
              <a:rPr lang="it-IT" sz="3600" b="1" dirty="0" smtClean="0"/>
              <a:t> Alex, </a:t>
            </a:r>
            <a:r>
              <a:rPr lang="it-IT" sz="3600" b="1" dirty="0" err="1" smtClean="0"/>
              <a:t>Salicandro</a:t>
            </a:r>
            <a:r>
              <a:rPr lang="it-IT" sz="3600" b="1" dirty="0" smtClean="0"/>
              <a:t> Salvatore. </a:t>
            </a:r>
            <a:endParaRPr lang="it-IT" sz="3600" dirty="0" smtClean="0"/>
          </a:p>
          <a:p>
            <a:pPr>
              <a:buNone/>
            </a:pPr>
            <a:r>
              <a:rPr lang="it-IT" sz="3600" b="1" dirty="0" smtClean="0"/>
              <a:t>(1</a:t>
            </a:r>
            <a:r>
              <a:rPr lang="it-IT" sz="3600" b="1" baseline="30000" dirty="0" smtClean="0"/>
              <a:t>a</a:t>
            </a:r>
            <a:r>
              <a:rPr lang="it-IT" sz="3600" b="1" dirty="0" smtClean="0"/>
              <a:t>G-IPSEOA)</a:t>
            </a:r>
            <a:r>
              <a:rPr lang="it-IT" sz="3600" dirty="0" smtClean="0"/>
              <a:t>: </a:t>
            </a:r>
            <a:r>
              <a:rPr lang="it-IT" sz="3600" b="1" dirty="0" err="1" smtClean="0"/>
              <a:t>Argese</a:t>
            </a:r>
            <a:r>
              <a:rPr lang="it-IT" sz="3600" b="1" smtClean="0"/>
              <a:t> Luca, Di </a:t>
            </a:r>
            <a:r>
              <a:rPr lang="it-IT" sz="3600" b="1" dirty="0" smtClean="0"/>
              <a:t>Lauro Eligio, Fedele Ilaria, Lenti Arianna, Lupo Chiara, </a:t>
            </a:r>
            <a:r>
              <a:rPr lang="it-IT" sz="3600" b="1" dirty="0" err="1" smtClean="0"/>
              <a:t>Menga</a:t>
            </a:r>
            <a:r>
              <a:rPr lang="it-IT" sz="3600" b="1" dirty="0" smtClean="0"/>
              <a:t> Leonardo, </a:t>
            </a:r>
            <a:r>
              <a:rPr lang="it-IT" sz="3600" b="1" dirty="0" err="1" smtClean="0"/>
              <a:t>Ndongbou</a:t>
            </a:r>
            <a:r>
              <a:rPr lang="it-IT" sz="3600" b="1" dirty="0" smtClean="0"/>
              <a:t>  </a:t>
            </a:r>
            <a:r>
              <a:rPr lang="it-IT" sz="3600" b="1" dirty="0" err="1" smtClean="0"/>
              <a:t>Francois</a:t>
            </a:r>
            <a:r>
              <a:rPr lang="it-IT" sz="3600" b="1" dirty="0" smtClean="0"/>
              <a:t> Gabriel.  </a:t>
            </a:r>
            <a:endParaRPr lang="it-IT" sz="3600" dirty="0" smtClean="0"/>
          </a:p>
          <a:p>
            <a:pPr lvl="0">
              <a:buNone/>
            </a:pPr>
            <a:r>
              <a:rPr lang="it-IT" sz="3600" b="1" dirty="0" smtClean="0"/>
              <a:t> (1</a:t>
            </a:r>
            <a:r>
              <a:rPr lang="it-IT" sz="3600" b="1" baseline="30000" dirty="0" smtClean="0"/>
              <a:t>a</a:t>
            </a:r>
            <a:r>
              <a:rPr lang="it-IT" sz="3600" b="1" dirty="0" smtClean="0"/>
              <a:t>H-IPSEOA): </a:t>
            </a:r>
            <a:r>
              <a:rPr lang="it-IT" sz="3600" b="1" dirty="0" err="1" smtClean="0"/>
              <a:t>Antonazzo</a:t>
            </a:r>
            <a:r>
              <a:rPr lang="it-IT" sz="3600" b="1" dirty="0" smtClean="0"/>
              <a:t> Sonia, </a:t>
            </a:r>
            <a:r>
              <a:rPr lang="it-IT" sz="3600" b="1" dirty="0" err="1" smtClean="0"/>
              <a:t>Aquaro</a:t>
            </a:r>
            <a:r>
              <a:rPr lang="it-IT" sz="3600" b="1" dirty="0" smtClean="0"/>
              <a:t> Michela, Indelicato </a:t>
            </a:r>
            <a:r>
              <a:rPr lang="it-IT" sz="3600" b="1" dirty="0" err="1" smtClean="0"/>
              <a:t>Jani</a:t>
            </a:r>
            <a:r>
              <a:rPr lang="it-IT" sz="3600" b="1" dirty="0" smtClean="0"/>
              <a:t>, Mastro Sara, </a:t>
            </a:r>
            <a:r>
              <a:rPr lang="it-IT" sz="3600" b="1" dirty="0" err="1" smtClean="0"/>
              <a:t>Gambardella</a:t>
            </a:r>
            <a:r>
              <a:rPr lang="it-IT" sz="3600" b="1" dirty="0" smtClean="0"/>
              <a:t> Carmen , Ottaviano Carmine.</a:t>
            </a:r>
            <a:endParaRPr lang="it-IT" sz="3600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27450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7938"/>
            <a:ext cx="5890146" cy="756338"/>
          </a:xfrm>
        </p:spPr>
        <p:txBody>
          <a:bodyPr>
            <a:norm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Il Parco delle Dune Costiere </a:t>
            </a:r>
            <a:br>
              <a:rPr lang="it-IT" sz="2000" b="1" dirty="0">
                <a:solidFill>
                  <a:srgbClr val="FF0000"/>
                </a:solidFill>
                <a:latin typeface="Lucida Calligraphy" panose="03010101010101010101" pitchFamily="66" charset="0"/>
              </a:rPr>
            </a:br>
            <a:r>
              <a:rPr lang="it-IT" sz="20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da Torre Canne a Torre </a:t>
            </a:r>
            <a:r>
              <a:rPr lang="it-IT" sz="2000" b="1" dirty="0" err="1">
                <a:solidFill>
                  <a:srgbClr val="FF0000"/>
                </a:solidFill>
                <a:latin typeface="Lucida Calligraphy" panose="03010101010101010101" pitchFamily="66" charset="0"/>
              </a:rPr>
              <a:t>S.Leonardo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5576" y="916677"/>
            <a:ext cx="6736544" cy="36689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200" dirty="0" smtClean="0"/>
              <a:t>Nel parco insiste anche il </a:t>
            </a:r>
            <a:r>
              <a:rPr lang="it-IT" sz="2200" b="1" dirty="0" smtClean="0">
                <a:solidFill>
                  <a:srgbClr val="FF0000"/>
                </a:solidFill>
              </a:rPr>
              <a:t>SIC</a:t>
            </a:r>
            <a:r>
              <a:rPr lang="it-IT" sz="2200" dirty="0" smtClean="0"/>
              <a:t> </a:t>
            </a:r>
            <a:r>
              <a:rPr lang="it-IT" sz="2200" dirty="0"/>
              <a:t>(Sito D’Importanza Comunitaria) </a:t>
            </a:r>
            <a:r>
              <a:rPr lang="it-IT" sz="2200" dirty="0" smtClean="0"/>
              <a:t>«</a:t>
            </a:r>
            <a:r>
              <a:rPr lang="it-IT" sz="2200" dirty="0"/>
              <a:t>Litorale Brindisino</a:t>
            </a:r>
            <a:r>
              <a:rPr lang="it-IT" sz="2200" dirty="0" smtClean="0"/>
              <a:t>» (individuato con </a:t>
            </a:r>
            <a:r>
              <a:rPr lang="it-IT" sz="2200" dirty="0"/>
              <a:t>il codice IT9140002</a:t>
            </a:r>
            <a:r>
              <a:rPr lang="it-IT" sz="2200" dirty="0" smtClean="0"/>
              <a:t>). La gestione ottimale dei SIC fornisce un contributo importante alla tutela della biodiversità non solo nazionale ma anche europea, i SIC infatti fanno parte della Rete Natura 2000, ossia un sistema di aree protette individuate a livello comunitario al fine di tutelarne la biodiversità.</a:t>
            </a:r>
          </a:p>
          <a:p>
            <a:pPr marL="0" indent="0" algn="just">
              <a:buNone/>
            </a:pPr>
            <a:r>
              <a:rPr lang="it-IT" sz="2200" dirty="0" smtClean="0"/>
              <a:t>Il SIC si estende lungo un tratto di mare dove è presente la </a:t>
            </a:r>
            <a:r>
              <a:rPr lang="it-IT" sz="2200" dirty="0" smtClean="0">
                <a:solidFill>
                  <a:srgbClr val="FF0000"/>
                </a:solidFill>
              </a:rPr>
              <a:t>Posidonia Oceanica </a:t>
            </a:r>
            <a:r>
              <a:rPr lang="it-IT" sz="2200" dirty="0" smtClean="0"/>
              <a:t>(17,5 km di lunghezza per una distanza dalla linea di costa di 7,5 km</a:t>
            </a:r>
            <a:endParaRPr lang="it-IT" dirty="0" smtClean="0"/>
          </a:p>
          <a:p>
            <a:pPr marL="0" indent="0" algn="just">
              <a:buNone/>
            </a:pPr>
            <a:endParaRPr lang="it-IT" dirty="0" smtClean="0"/>
          </a:p>
        </p:txBody>
      </p:sp>
      <p:sp>
        <p:nvSpPr>
          <p:cNvPr id="9" name="AutoShape 2" descr="data:image/jpeg;base64,/9j/4AAQSkZJRgABAQAAAQABAAD/2wCEAAkGBhQSERUUExQVFBUVGRcYGBcVFxgXFRcaGBwYFhgYGRgYICYfGBkkGxcYHy8gIycpLCwsHSAxNTAqNScrLCkBCQoKDgwOGg8PGi8kHyQsLCwsLSwtLCwsLCwsLCwsLCwsLCwsLCwsLCwsLCwsLCwsLCwsLCwsLCwsLCwsKSwsLP/AABEIALoBDwMBIgACEQEDEQH/xAAbAAACAwEBAQAAAAAAAAAAAAAEBQIDBgEAB//EAEIQAAIBAwMDAgMECAQFAgcAAAECEQMSIQAEMQUiQRNRBjJhQnGBkQcUI1JTk9HSFWKSoTNyscHwFkMkJYKDorKz/8QAGgEAAwEBAQEAAAAAAAAAAAAAAQIDAAQFBv/EAC4RAAICAQQCAQIFAwUAAAAAAAABAhESAyExUQRBIhNhMnGBwfAFofEUFUKRsf/aAAwDAQACEQMRAD8Abjap+4n+hP6akNlT/h0/9Cf01eE1IJr6pxh0fArLspXZ0/4dP/Qn9NTGzp/w6f8AoT+mrgupBdK4x6Kpy7KP1JP4dP8A0J/TUhtE/hp/oT+mrwuuhdLjHoZOXZSNqn7if6F/prv6qn7if6E/pq8Lrtmlxj0OnIp/VU/cT/Qn9Ne/VE/hp/oT+miLNdt0MY9B3BxtKf8ADp/6E/prv6nT/h0/5af00RbrtuhjHoa32DfqVP8Ah0/5af0179Rp/wAOn/LT+mirdds0MY9Gt9gp2FP+HT/lp/brn6hT/h0/5af26Lt10LoYx6Dv2CfqFP8AhU/5af269+oU/wCFS/lp/bouzXrdbGPQbl2B/wCH0/4VL+Wn9uuf4dS/hUv5dP8At0bbr1ujjHoHy7Av8OpfwqX8un/brx6dS/hUv5dP+3RtmuW6GMejXLsC/wAOpfwqX8un/TXD06l/Cpfyqf8Abo63XLNHGPQPl2A/4fS/hUv5dP8At17/AA+n/Cpfy0/t0bZr1mjjHoHy7Af8Pp/wqX8tP7dcPT6f8Kl/LT+mjimuFNHGPQPl2A/qFP8AhUv5af26ien0/wCFT/lp/bo4prlmjjDoT5dgJ6fT/hUv5af264en0/4VL+Wn9ujSmuFNHGHQry7AT0+n/Cpfy0/t1nvjvp9MbCsRTpqw9OGCIGHeowQJ4J/PWts1n/j2n/8AL63/ANv/APomk1Yx+nKl6KaDktWLv2v/AEfBNSC6sCakE1XIVQKwuphNTCamE0jkOolQTUgmrQuu26XIbEgE10JqwLrtuhYyiV2a7bq23XrNDIbErt123VhEf+DSjqvWHougtQ3oWCEt6jMvIVvlIGAfaZ4BOklOikdJyew0t1RX3lNCod1UvJUMYuAFxj8J0hpfGS0TZuBmAbhJJLAvBBHABAMTBmdZjcb2n39jNcCQWJJLjIvAEsmBbGFhgZzrnl5KvFcnRHxXy+D6QlZStwZSvuCIwJOfuBOp0yGAYZBAIPgg8HXzU7/0nTbkXIarVAjAsr+oVQhZj3J4GWPGRpv03qdZ6dwcICeyDaBSAAS2nECSGyIGPx1HX81aEcpr7FIeHm6izbW69brFVfiOojStViCZyVa4CFnMhBwYAYZmedaHovWTVf02XuVLi0ETlR8p++S3E40vj/1COtWzVg1fDlp72mM7Net1dbrxXXoZHJiU269bq6zXrNbI2BRZr1ur7dct1sgYlNuuWavt16zRyBgUW65Zq6zXimtkDAot1EpohqeuW6OQuAPZrhp6uqEASSAB5JgaXjrlEmFe9uIQFifOPf7/AH0k9eEPxNIaOjOf4VYRZrIfpA6nT/U69MnuDUxyCG71bB8wOfbT/ddaVIDsqnAKSr3XAwMwDxwD5PtrGfGj002jrSpqgb0yYCqT3AzgGGPMA8a4dfzotVDc9Hx/6dJPLU2PooTUwurAmq91uFpqWaYHsJP3ADk69LI81RJBNSC6jtawcAwyki61lIIzbB8Tj39jogJpchlEqC6kE1aU10IfbS5DqJWE12zVgTVW93iUkL1DCrk+T+XJ0rkkMoErdUb/AHa0qZZjA4mQPyJ84OlnTPjGlVvLqaSI1Nb2IIZnDMBA4FqzJxkaznUeoB7v2pYPlhUe8QcqAVxTZcgMizwCTmYy1o1aa/UvHReVNBm7+JkqUyVJZrpVWUlCsiBHiQcnkEZwM5vdfEFasAzICwhVe0Dk9nBBUwsiceTxodN+fUdfnQKxBZspGFIXi4DnEDJjxqD7tj2oDYLWZ8x7yc/P4wAYLfXXDPyb4e9euDujoV6ObzcvUNQucMQSoa64sFEYGD83kCQeBGh0daYMgLAC3AkSxMFmcGQrSMYMZzmZPSc1IBIUwYKkcAm5lEESyqpHmG/AVumlxUS5qiAm20w0mBD2i0iYzEflrmWo5Mvgkhyd4tZSZsKhlZUWGuMkmckDuBxgyPOdG10CWq5CAiAsDtwO0AE8KtuBkg5gAayWz2G6pOTANxYE9rqLiO1xkUi1q90yvnGmHTNuxvZENwxcXAsGS4WYkQDz7QOdc/k6U9STm3sPpuMVSCK/VChFOwVComwOSwBuYtURpg2Wk3NaLjdmIZ0alS6nV7UCurBEKpVZVBa65ycEx80zBuIgHWaXYstV6qg16RJBFpaSJYkU5F4BIaOD+Gqh8Wu1Z1h6ZZ2EAAu1QiAahaQVVpJUeCfGljGcGvpfm/8AHodpTW5t1/SJVqWsoVL1m0AkC6SuCc+BMDnjU9r8bFGud5LEmyYBHH/XhfBGfbWVpgkBqtiDMICCIHLQsYyTaBGRjAGmArwpYI0Yz3AmciBafv5/Lxb/AFUrtyf7HO9GNUka2h8cmZel2YkiRyfHMnjHn8daHp3WKdYC0kEyQGwSBH9eOfpr5k70y4WrKfKajqac2ggFFDZggxMSYAOrqfVBRPqUe9VMq2XLWkgliYHgdsznERrq0vImknKSf/X7EZ+PF8Kj6tbqus4UEsQAPJ/8zpJT+MUNMOEY8TkZJEwvucjB+7S7qfWGrswIIp4AUgNxkuf3SMYP4T5vqefpQWztkI+LNvfY1DbtAl5YBTGfv+X8T41HebpEHe1sgn6wMk/hrDbjqxCgyZuhew2jm0eJALAY+7BkiS792VLwCFIj7QAuvVZ8Tg/Tgxrm/wBztOo/kWXh7rcd1/iEpbaWqAn5TE5JyWjjjAHjSfq/xJuKgIpduMqgAYzOC5Mr7GP9udKt7vYnnMRdIDWqLgLhnHJnIjS+hWNd7UdmGD6RVlqYAaKjfwzBkm0c4Ed3PqeVqzdp0jpj40F63G/TNzXpVARUa2CbQWa4sLcI2T3ACTAngnR/TPiKopKEsTJPc/qHEZY2zdOLB8sjxnSFd9UkKPSKR3EBjUb7JuY4cRcJkiSCRAxVW3Zqdi0Kj02Kp2i1WEG00wvCgKTOPx4EI62sns/7lfowrgcdS3TVpY1cY8ELE9okTMz7Tpr0DpTsAX7bxlSxF0HJbz6Yg+e/tAwDqrpvwU6f/EbgmiioCtGo61DMfMQoAE82ZE+3Gg6nWWWohuUAGACA5WMHPOFkRm4k/foKLvKbtlIxUeEa1PhhXLBUhcm8g3MzBlZlnxkqD5yZ4Iy/xz8F0tv0zcVBTtZmogAmWUB/yE3cD6a6nxduQ1QCoLRFwAUXZ/eg29sLjjGh/wBJXxjSrbFqdE1CCUBJ/wCGpDBiBOXPIkkREfTTxcbGcjeV6gRGZiFCgkk8CBzHnWO6t8SkyEacqQ4QpFpmQCT55xHGtF8S9aXbUxNt7zaG4AGWYj2GB95HOvmdVyRLBSSzE2gzEk5kDwZiBn8Nex5XkOPxieL42in8mdbqrqwPqVIk8MwOYwbTABIHMcaL/wDU1VkKio4W5gV9RiRGRkZmCPOs7Vos1QA3BcntyMTbkiSfEeONSqLyC/zQYi5jyVM8Yx+GvKlJt8noYroe/Dfx1uEDWU7qRIhqzkQBcGKKBJPbHMYyJ1R1TrVdqlyFyZuBvIAmTgkxbz/sNI911MLT7CAJJi1RcG7pwYBPMaL6bvS9oAY4mozNbaCZwomS0zETEarLUlX2QVpx5SG+06zuSYeszBiFt9UzJFwtWciLpb7tD9V3NQjDhFDYnuLcBQojgSNK9gXFcK7Es3bJ7rVLDu48cH788aY7razERC8AnwM4BkTiDxqWrO5L8gKNAezR7ncLAkgrkg23EMoODLDHsRHnRorFQ5J7sAMff7WPsgTHvMnSfe9SNJwBwIyCsHAgMImZAbB8ffo+nUWqMEt3ZtMETDBSThjGAPYHQ1JZJNoeMKPdNqEzJAuvtVpY4xIPnk5iO3kaNqbchEBQXFlukgE3FQQRzmTAA984zUvTwtQMWCWiYUBQ0ARKmCwkTzwIkSdE7hQHE5ZbTOBbbIYL7c48iPznKcfQ1Hd4qq0lAvzd1wgFiDEFpm1jmOIzoQViGIpg+oxBAgzIU3WkfMwX3njRe92vcJg3TPyiTCgj3E3RDSOcaX01JcF0lmuCuBOB23fRbe0ke8eNTUr9hovhRAqXXjuKCFk2jtgMfMnGIicaueGEkGHVi5mBCe5mCCfbHk8jVbXNIvNpFqwkuTIF2fsnA4zgL5j1KmXhVUOXZQTGEtBKGCSQoFpOPmAwZjRti/keUG1ERiqKGuLEOyXrMKJhTIhRiBnxnMdH2BrVWdGscNK90me6FLsbjIxPnM8a09Lp73hBailAQSW9NSkBcgAgFVzBPgzmNH9K2HoVRXkMxS4+oO02ggyQe8kFpEcLJ0YzUL+5SO/IC20qUh6lQhmsIMCBdgAktySBGB4+mvJtF9FQzloZv2VMkEK02s7VDIM3j2MA4zrZVOiGui1QaYpOLypcgAzBtSmslZTDYwxM68PhFGpFKjmoKg7ikIGEQQqSZ8ATj2GhzsymKrYw4Cmkaoq+lcAYFS6n4ULBUgknHOLTjV/RaAKl6ilKlGVESQMXMRTJYAx74g8e528/RYtEEruEcEgqjXo7c5JS6DkR/wBc6b9P+HHXb2FTuLlKkJcwtJmJYgT5uMCdaVKLpi1sLzTVe7InNgEMxPakADBYxxjniBqvb4p+owCuxYLM3MCtwAAEA2hecTmc65T6cFtFtdCVKftOZaZMlTdBLEKZGCRE6oNemEZaxYUwhp2i28yoMFqZlBDISByBBGTrk3uiZx93BKgsGAy0xcCqyRPHIAjyumNenFoZSICyRkK5ukNAHA/H3xoFnWnkYAuFNoBqMxUhyWY3RaTLSSCe0jkPz8TUTRqPU/4nYqpm5hDmm1xIyqsRzkBZJM6vBqgpIz5Woz4KnALEtDMuQYJABMAxg+InjWj+EehrX9RCgpsQC7ss1agEgcxAVgBKwSAZzrJ069aqpqhylKI7zezIkwsclZJCiYAk5zrQ7D4xqU6hFRwwE2hQDUa0fLiFQsAycHzMTiqkk6GTNkPgWiTNzkc2giD7CSDiCZAj6eNRq7La7EsQjPUEsqyGzgFVJwntkT9fGsz174kbdMASyocqviPm7uO4cA49vOkVXchyZIX94mf8xPz44zET9dTnrL/jH9TWaffdVbcYNk95Cye2B8s/vGQJPmPaNKdv0amdu1VmtdGAAZmDSR3WqTAHBB9yc40EVnAJx7i3nt98n5ffzq96KoFbuA5lvBBIIAjIgGB7eANT+s6eQW16E52ptHzLy0QMjIOPImI5zGlfxMV/VGzcx9PMSBBEwfBkgH7taDqHfjkM3J4AIiPwCexySdJfizb27NpIJBXiI5H1k86MdT5R+7I+zU9b+In3Qmz01pnAUku0xJLlRAxFsGcH66Qbnd5HzR4B5XJ4k48m3/bWs6t8EVqNMs+521MKphmZrjGSLnRuROAPtAR25z3WuiNRYrVdWKYqBJ9NCyibSwX7JJOBE8a65znJ5TBHTUFSEA3Ah2YfKTOISeQOJ+bOIH56X/rCKyklDIMvIIgSIHswmcCcjGmTiiC0PIMcLeFzb4BE+I9oiToTc9OBeADTQCATaVBgE3NmTxknwNBNWYJ2G1pVKoqBlVEEm6QCREAXAQME+ZxxmCti7S0hQXa4kyVYLMm7hva5RGBribmkaC0iqBaRJ9VXC1GPdJaBkQYk5AIiTA1Do21qVGYOWEQrEs12Mqq5gjg5OPbMafmLY9oPXZ1AL1R3GAewZJk3F+boEgQZ1V1Xou6YA06Nd3GWtUsqg5BLLhSQPlMmBODw96fv1psVVASBaJN0SfsDkTxIjkwdfQfhs1/RHqpRowcimbz9CSCYiCIM8Rqapu0Okj4P03ohqPTIp1qoa4uRRdpwMYBIMgj7uDkxpvh/4VqWuq066i1WWmtIhyTJu7+AAALiLjGMkjX13rPU3pUWtYirCgCAwpzAFwGDzjGRrE0esbjdMKRJqMQzeoXFNREwSq4DCCQDcIwAc6MpegpIzp+EjRqIwLgBi01VVWWbrkAXuJM+SYB4wdWB1Hi6Gkd0+83SfGPGdF73fPVSkHtkTcwkSAZXHAMYgQCZ0r3daFd+RbMAXDHyxHLHMR7645Tc3TJyfRxqjEXj5iAJLfU01CEZElZnEyTIwNAbTcOLiKLl7C0WksyqYIkmFUSM8EAgA6I31EukE8g+coJIJEYwIXxkDPjU9ntRRGWPqMncGtBIyJZRxI7BIwCfJGnTVARDpFQuapqCBTcwYUl5GA5EcTAAI9hHOmy/sqUgC5oIgDtye0DgHx5mPppb0pRc3czAgOLivYQYyF5b8DGPOdGdS3Q9MkSSSMPd5tvAZoj8IjJ95pW4yA6dMsxVgKY7yQB3gC4zaCM/KT90ewNu/wB0xaoALVVoU3N3tksvPyi8EmIGOYIJFirJFirBMx9nJBJyIgnEk4nxIXbuuoBdxl2EXchT8tikeBJjBkeYGkTTfAeBp8K9TFMVaYp3mUfJjCnvZVEXoScmQPocnR1Lqk1C1xBlgbULAxwR+8qq3IGSvI0pot6YDtczQSOQgMHAK2tkuTxIiIkSJbRCQa16qzqrMCuAssfltuJNs+47SYAjQe7sFse7vrpZPVttUuaYajAeMBWBYftAWugmZPHtp/1zrajbqKbKU/4dWm2SsYYHiGMcECOZGslXqIyqQLRC2sVDKJkwrH5ma0MYjgXRoXc1ryBUIYUrSyvUYNP2DI7u7uEtBgE8Z0uezoNlKmsXJLGojPAFrBm4JYuT44utxbjJGrkWtUQ4CzOCjKGVjw5t4KXDDSQDPzRobdBlYtUIpiIYNisA3eyq6mQ3aSTz5ZQRohWt73qXI1jBu0qFKkFTCxUWQDeARL3RIkTp8oBDcOKIttQkBME9gMKAO+AWXkCIkR/mCii81qqEmoTaVuh5Jm11Oe0XDnOASAZGmXUCKlQXenCkXAklkYIIABlQR6h9xkuZgaooqEBWgoQOWJeQAAIU2ksQi4MiSxBlsmDWKVfczKvQLTay8g3cqrL2Ky+HhGgASNUiiPWhQSC4Yd0iCHLE55JSMRxMCZ0XSBEGLBPAhVCKQs4jDQIxx5OpbJppBkgrggEm0Dy2O1SYMGZGJ+jp0AN27m2O0kxJBEKDJAAUR/3+7I1M7Vbww5WftFeIMM/B7yIHgn2GYXF4sxHIbEDOccEic/TGqvTdeaqID2kl5BBLFlCgMRjk4mCJ51KdvgNliqzGQRJ7oLEs11zFyfsjEheePfQ1dGYghpNw5UQyhozcJJgYiM6kh7OFYHJqkoqi0ARS7gjE3KWI7fmESBAzFrieZWAhMj71YYyARHt7kDSOMnuIw6vuYEKoNucz4Pni0nHJMfiNIPjDeztmU4m0rcASYbuEybTxKg/djTXYsSB3nIIsDteWHkBj9DAngiRxCz4uoAbRjaykshgkWiDEwIE93t/1J0+lpY6i26N7N3+kDrS16ioocimpm6LGLZAKnhsqQfKsONYTcdRaQgUugEkEfPbAggEDJFv0ifGmm/YlAzotNYYTm43E9zyxZqhaYljGSeQukO2qqRUcOWQNaAAQ32rZZsCDwRODxrobttszW5dWuRg6KrFmUt2lmmVaFP8AzMSI8eRoTqu4tS4jL2yQRMQ1oIAPbcCYnOjdz01fUwIUXC5suSIuMrhRkEAxiTqmityBKQWCGUSSgkAH7y8xwPtGI51ovgFCDpQmrLwbhgXWiJ5wQIwBHkxGtlU2zG0jtcmXv4EHEEHu4PgcaC2fTy7UiQHsYB2Ch1F2QIIMY+7I9zOtX+phVdnY03qwQGHyqQSWuA+aCYAB4Om1pN8D02e6N1Hb0g3rUTua/mcUlSQQqKwOSFMmJ8DHOj6N8ewrSgEmVW8WoowVAUETPOQDE6zVHoRqN6dJu1uGkjEEMxv+WciecjU6T+jTCUaWZyxZSpIIwWPzGO5p5BA9pgtSSGV+xpvd+28DiqCqk3mowqEBZ7RTtVUwpiASTgnxrhr7WjRalQJqM0lqjIBcCQ2JIiPETzOlm63JarmFUGCqgog5HYoxH3++hBuAPULdsAANyTEYMwApxJCk+NaTbTDkcqCeAZGWJMCDAnOGH0+7VO/34CETiIkkr2kgYzNsz2g40ZsWFjEQBImJg8GQcwMnGQfppbuNi9R2niCQDIj7SwcQZj8Pz1H6dyV8IKiAfrTmpeYKAQURrmN4FgOQF8nERB+mja+QVQd5ViWPLCVBIeMgAxMyPGoPsnKhR6YAcpPzdltt/a1wySZJkRONG9PpqtGSAQoAnI7VIi4kfLJJIHOPM6vafBNJ2U9L2UV/WqEgTNrY7oBSDE1FF2ZmY5GdF7xadRpLyRBC4lpEeSMRPE8AfeAl9d37yBkBFIjzczEZHEgfkdXvs0wARg9txYsYJ5gQRxiCe6NGckuXQyKeo9TtAvwHkrNpANkWxxEPMMYj20i6jXNRWNMCEAuN6GcFsAnGAx4kkDTrfbAoaSiynTVPUYkAqsNdIEXE5+X7X3RpLt+gmojkue2WUBWN/JMx2oADkniQNbTxqzMj0ndvua602dqRUEqQTK2qX5MkElRLefHjW2NC2SVVgMOSjXsJgqHOVMp8p9xpf0XatT2gRS5ZrmIYNF9TstVY7gALpkgkeDA0fvNpc1iBzMCSSpDG0lsnuOPr3Fs86XWlvS4FBt7WRr2kAPAFyswBBUKYxYoUW+OcECSQae7BSmFXvqywDH0kVUIBgfOA0HvM/KccaI3PSw1RHNVpE+lTC9wUhu5oAnuggHGMa9X6IhBJenTW5gDTX0zahIZWycQQJYTC5UE5CcaCQqbIPUHqEEuFuqsCo7ChIXtC9ogrMAmTovfqtNrlW9rjYbiFUkLcWKgyIElQPsDxOlnR9vEgFqjFvb/hqOb7oPLLDZEAwNMqtSq8Ip9W1jbUIUSFhgQSCGIEsQxkmCMHSYvIBTCF2tJueGqKrSgKiWaSB6eWj69g51R+r3KBSsSmwUIsdpKsPIn1ALjIYlQxPzEwDqVeo9MKyNNwBu9NmZgVuJURawZpIIjIlsCbazqgVCy3g4UN+zS0dtRkT7KzcAABieTllzVmBtvRJb50IBBDWXKAi5Y3AACcEEyM/TRdakoQfaAhURYABYBvmwc4yffA511WNNSzG+2AVtDM1QgGoREC/uXMkYPIGlW76+pYIiu1RuwIpHqAlrmtABUTEXGSVBP10iUnKqD6Ch6huwrY4MCIxJY/h2/11KjWo05WrUuz5QEL2kjvqghSAHMEDAXMxrm33pItAwZg0+9cYJxFxnE5mPprqdNWrcLhVVjcVJ7UJ7SRPdMYnI8RGdWayXyCkV76rSZlZ6thgRTZ7m4MhEtvW7EsYmSIgSRqnqMFFN0YBu5UZbFXDWl28xDRBnJ9tX7Xou3Ct2s4uqM6M0U5dQFIC3SyAgXgzlmHgaDo7NKZZqJAZySBaCpAEi1DlBJAIM3QSYmNKmoql/P5yB7Fte+nAUKpUTYIbnuxiD3EHgjkzjWW671OpVoOWgAMqsuRkZwD4zPPnWi/WalWot0MAYa7AVokgNBJMZ9u08Y0s+JOlBNq7sIqXKIGARIDYmTkqQTJgiMa6dOcU0gIK3HVyUcMiCSC0i53gQS0SIifqWtk86Kps1KhdVCq0M6KvaQjAgFsngwB+Xg6MpKiWIR3FoUEQoEmckEsQgJM8kx9NLK9U1mglVS4+oTPeEYfukqCe4+0Az51zWpbJbBKaWyLIKjgLTVQCSzTAuERaYnJLmDBMYjTDYdCS4tcxC4LBmK282LPiRMiPoTGg95vDUgoFsJYwBDlogm+ZuttWfOp9D3RNWKwcKFtIQqxuJIVi0wkcYAJk5yx09unuYMTcPRMUaaeq0YMmf8AKbc3CZE85zxL1tnUVx65JYAMURlZoj5SRKoJ+zGZ99AqoaDQWbYGSA2SCQYySwPgGFwMARGrViIEM3aSeSs3KAvsCJ+njSZNKkamkG7jqbHbken3s4Z6imWaO0c/LTIB7Y+zzxpXuoi4Kwtlgq8TaXEqfAOIPJ5gxq/aC8wTOCHQYuBjuB4BkT92mq9KTBJLNAWST+6Wm1SACSSce+jCN02FK+Re+zVi3JgE9ogMf+4MCPEffr23oSoJ8kRGTAOYk/LJxAyR9Dpq1RIIgCOMzAw8fUQQIPv51xqigRLFoj/lH7xPvMiOTk6o4r0NsBoiKuDhQFuBBUCfE+JjjQNTfhSCItlQSxWDPbgeTifofv0yNICLhapn5uCCMrmMQRA8z94K3cUBdApsUAWwhYXIkWhszgyFgDBI4OpYtVfAbFm9rOSTgim5aKZKKUx2gRIYmGJM4mTqfTEvK0xct9zSVYYkBywxBD9v5Z86ZUOnlggAtDLUHaRcW5DYAP2gccho092/SUWo725XAI4+dmAUD8MD2PERqmaW1GxEVLZR6iKSDbC4dmtZwPlxcGBOARgHGdQfplNisM7EnCi1SWjkHJRZBJM88DGNNX21NBLG2MQBgtEcjxEm0cSSM6zddu4osGwhcLYREG0cywkjx3TqOrJrcVoLpgllQLUZVWY+cgk2iQSAGIJwDhQxMajU3tgKQqABWb1AGY3AtaBdDMAJMgKIAgaM6B8OPWcU29OlcItuYtCk3ceRxEiYInX0PovwxtqAmmisSCC7G8tJk4yqknwB9NbR0fqLdGx33MlWpbdEWRUWqGVrazi5rRdcwU4m7gDhRiJnM9UscMxLBBhgCwUhbZE4gqwWGGCCffGq+Md5QNQqgBM9/abSRmfockY99ZSpWq9wD3KgIIOLWkyWJBNhgi0Q2BB1J6kXNpPg0otcoS9O6dWd2w9NVNyuxUMJABDh2kqqYGQAYJYzOodS3D+uQsrTWxEeCe6e52eMzP8A+WJ1dtdwajmktEqakXelcoNTPqXFiLASqG0ASDwcQwpdIqBg9VpBKsabBuTaRhmIEAczBgcgY6b7FW5f0qo1JQrOrVGBZez03KTCrc3zECDHzCTk6n65tBclSxa5FWbVJ9MDAls9sgz+casG17vUrAs3q9oLBe0iFYBiCoyZAMmZ4jUzthBChSgRmFzvIMiwBWBNt2QRJnIzjSVe4XsC19nUCiwIbpUwFps4Ei8llJAmoOQSDJzM6U9aSqllDagKr2hqisWqn1CCAWaDBubsj7Ic2gYM6n01yLvSHh6YbgFRYoae0rAQ2HItM86T9M2e/u9Q0mC/ML3tYlu260thiGAAtjxHOngkvlt+oKZd+tVqLekFptVJAYMDLhexKdJVFq0oAufFzSAYgNVV3NdqLVUUU0LBLUDF3zBVjfNgGDgDheCY1mw+G6nqkZI7adQsFEYHYH+YpjNrAdpBmdMv8LUhRcSGgiJCkhVMETcfMEEkA/a85zWzSCl6Mjs6DVDj557f8xE8XSwOPv5M4GmdGmySsI1VAGkYZTbKqARDHIIByCYnWh2PQ/TDEElsXMpwSoPaGGVaSpP4A8RqbbdiArGRANpZyCTIK2wLiPqfvHGpzk26XATL7LcNUKRV8ElFUdrEXBz5mSVLZGfoBq6p0+1gKhAJFwBDKACMsXX6GDF2T5nWhq7dL5AKm40jmHB+ZTJjt7gc5B44GqG3d9N1SQHILVLbSssVkGQqLjjhiYnyFklv/LD9ha3TiQAEAkEGyCzRjCzg4GCWmORpN8cbRF2DKhLBKiw0GMxNsj5RAA+7WlFNwCrG1cBUgKwBn5SMC6VALcG7Jkaz/wAdbydk1Mq4Kug7l7TBkwQACZaY/HWhFKUdvYBZvN4tqtVZJqEQqoXIUG0AlssYMAQADk+dDUt0QsehcEYAdnyOCQsq/wAzAMFAIhQIjOGtLpQxDMIzTmeCAbiwOIsgR9DpDU6SXILemqkHtVzAJBgwTdVAHcV8kwfJ10xSSpgoidyadMF6eGMqTwS1wwE7fEkHyPyvkqotEC27uAXHcVjMAZ8TnGiqW0WmkVqhLFmemaiz6YglWKA89yYzBAjAyj23SGquLadRma0Qoa8EAe8gAiSWOB40UlJ7BSHnTd8GHINtpMxiDANxBIn79GLSlr7wGhsXSAIJXAx+P0GrOjfo33AEtTA7wTeqBiAWxd5WQpP5a0/+CvThL/SdmuHaCSpAmSAYFwn7jGs9JXaY/oTbWjfVUcEKAScEkARwTJ/zD8ffQu96q9KoFMgFjmI5PkHggkiPf31pF2i0WsFarcwUuFYiT4UAkAcZH1zOgd7t0qVGJgmz5WKmWxbkcGbcadR9C0KqNdjzJBJi7E4GJ8YBMc5Pto6i5m6FdibrhhfI7bsEzbmeNMKKBcqoZKh4jPdyzCJDcKfMjnOmB24FIOKDljz+xLsT7EtPbGefH10Ukg4szlNnJjCNwSCt5giTc5kZgYA+nvql98Q/YrMWMS5BWD2kA4ieSB/2y4rbavUBB25Efa9IpMSM4EKQfGBnTHYfDyoqtUppTIBEsSWgGQGA9+3A586WTTHUaAegkW38ZRiM5LFgxP3jM58Dxotq04BIyZPMRav42ySfv1fvdr6dIsqlcSoIaPoou+mI4GlaqxX3uOY4gSCD5MkAR92kXIGyL70VNwphvRpxibZJ8gn5RYUH4n30+FHZ1VCU6VSmqH5qalSZMFZcMXMknwfz0modPJqAimYDEg9uTJzBwJIjEx440wQVYDSUClR9hvYjExEzggRzGdUaVbgRZ1/4cpWINtQquxIlwXJxgAB/JzkADGo9ENba0igp+mWLM5V1vwIBEgpOJN3ONe2lZmumozDGDEZkxdgceB+Y0VT29uO2YtJYzHbBgyIPiPbU9vX9inoYVOjUK6X+lTNQAS5Uq1QkDutQAFi3tMRpbt/htHVyVqFgeFQkEiPIAacA4/HR3SnryCGa3IysoAObZyvEew9tT3Gwap2hkK3XEFEMGB7iJ+8aLjGW9C12J6vR0WmFNE3PLkReGPbDswJzETMH8dS/wOmKsujH5mX9pdliLpAgxI8gc+cy1o9ErKWKmC5ky8qOMxGDysKsRot+lGRm04BjM+YJm4599BabXCDsLj0hDl1Mg4hh3E3RgiQeM4+7Qm86bTkwzwGVsw1zi2FFxMds5/204qdNNsXWQRBbMY5i6ZnMTPMToL9SVZuqF+GJghVzyJxMT54GjXYNmI6/TuCp4XEQBz5HOARABwQBohOmMHAUFlURKAACLW7cS0kcgE4nBE6YptlNwAaIkfjwFI4MEg50vbqIStEnAbyxPJzHy+Pv4+uptKhZDHZbS0mA1rKDkQoAFwAE8yDIOpbhVsAnMBeAojHt8phRkRH4a5uusgLiDP8A4pHvkxrOVutKGg4kkkAAg8GB7AiR+erQhGKENFU26MoRlUowlljLTwMmct3H8NDVqajIEAH8lEwuRkySZmBMeNLhuoOZyCYFwloYkMfsqIOJz440S+5BUCZwPs9vsYge5nI0ZJGVnNztUuZmnJEAm1pCmIzaDb5j2zpTCpTCSQhUsxMQCRCwINxIXtDfZm6My6O4vXAE8xAIIOD+BDcaVdRkdvpXkYXgwCB3HgMDAgEiPqRGpyVrcZi1ertUQsgAEm0K0KRewCh24x+9IXxGSqD4r3BfZMSyv3oJFsLEdqsnay/5jmQYMEqNHtdm1VWBBVFuC07TTpm2YECZDQJzORJONZj41+GqlLbq7ujhbFUBu4f5WCmIAGPPuToRXzsXF0aClSRgEviWmYuaBx9y59sieNWbBKYbFIXthR6a5JEn5iWJIM4zExGdNBRoL+0B+ZoikKZP17VaWIBkcDPnOrKdXbhGV7UYFZyyvHc37QyCQSQSRLBjABGruLKxpHtn1L02BC05Ehf2WYE3WyogcE540x2fWa5wKnbIMWkKBcBAVYMZ4z40sHVdsjQWS5+aVKs7utxCyxJIEcxwR7wdOdtuKQMKCQDEsTcCuJyxgdoMDGioNGbRctRlpC5zIUc5EkkRJzHHP00BW6oxNt9w8ZtBIaBjj2HGPx0L1XqXdA+zlruJEx/08/00t6c1zsrZcyxDMJAFwC5Mibnk4yx4idOtxBj6MntR39yQ45gXMy+5wIGiKRpIYakbRwBgHLTJMk+3aMwJjjRK9Nq0xAlQV5FoBMD5zwWnici3jjV46aJIQsAQASFLRd8pkRJwY8Rz9ZOJVNEtnvJLQlIKJYQCqrb5uYEsR4C5Bj31bQruYBsgwrwWhrruLiZJkSbRnVbUrVwsHIuxnwzgkzGJwRJUa7U2gUrcApzDEsSVyAoNxMxH1+sHWF2PVqVSbXdCAMpcWSJGCLGlvAEE+2vbenWKi1qf2gGAZiB3RcWC+RwIOBjQ1EhVZvQZkhbSAQYi2bW+zmJx59jq5t6gmopN8QSEAAJ7iFBlrvNwJz+WldBKavRXYxUKPM4aoQTHEgSTiZGT9NFbVLzCkrIJDL3IvbmZzg2jBP11Vt9tJD1TUK4KoGWqCMiBaLmcGJA4k8aM2m55JUqxyG7Q0gzEgMTMgxjBxOdMlwY43T1tgMS8LBKvEkwC7AfJn5RjPI0PT+H6iuSNwWaApQU1qMDk8szRJaZKjgeANM9kSrEsil89wBMfS63IMiYJzqS7n5ZpFbZCimlxGTkGBC4GQIM6OMeWLQLs/hpBGH7S1t0qQScmO0EZJ5n8NG7fp6KSQWbJkknGBAX6f+HVS9YBaYKASJPJAJGPxBEHXW37NcMSYkFSYOIzkMZk+dZYG+QVUePzAuLAXZwuBxk+NLqtBVeVskmbr7og+UEEiCfOl+73KSS9TmCowJweSIPmAIzj31UwZllUKKBBIVTMwYjJzMYH/TSuVsKiOF3UMJc93/MxgzHgRIHA/CdVbreEGS6qMmWKqIMA9pJMj8MmNLNuCiwDJcsSzsVibibQwWT9JE65T24pq3aGLAEPUZXHlST58EcE/TS26NQXSrqDPJWYYlS33WiSggeD51ZuCvzSvynDLCKGyIDAnAMySMaGZ1ZVkIWPimiMkwfmNRQTMDmOCBM6L9Vg9rcQO0xIzmbCfDEZ9tGtg0VJcFmFMwBatgjGYH3kT9B9dLv/AE/TAlkZm7jlmP0ARIMqBEiPbJ0z/WiXYgGCTLBQFIAzkjuyT5zqirVpZDMLSXIGTJOCIyGkzMxkxOtV7UbYT73Yl8gQ1oPOBJJUkHIBhTx76Vt8LCZDyBzg4kRI9omQfxGtczhCXfIkkoi/MDjuk48ZJiPJ1Cukq19iwxYtUhmV4yIpgXDu4j6e8qovsOKFa9FAVRkKMgjiVIM3ZEczPPHk6qetHbER2j7MScORHEHzo80neravdHGAzKcAksVjyIwBAE6Cq9NIe68BipMCCsxyCD2sYONGhXBpl/rBSBBEgAESZGPHIgKR9MaKTcJjsQsYIVjdMnGWb/lmJ0v3ewYSAGYSYNpBgqQVuCgEcTAOh1puHZghLA91pyokxTNsBQBiDzdnjRTRsGOxRAYip6aEwYdiQtue0K0eTgkf0xn6S9pTG0dlIM1EHyhcC4zAGQST5/PW2DK8LDKpDXC8oTItEEc551iP0k9ONPafK7ftFBqEsDie2wkkZbk8+NH3sAQdK6duKji+kVRg4vMwpyblLMZYMBMHIHAMHTNvg1qpU1KgQQq9xJJMC5gYtORMkj7/AH2e1qGszsGVQhj01p0mrHkNBcMQRBlyIAmT50HVZgGelUKFoD2X34wMfj7AGRGDOuh6klwJ9NEei/BezQoGc1HAJPcCFzyETJM4B4586M69XFFSFjEmbbTjJJk+SPwOTofbUWDCXICgST6lS6f3yTmeZORPGlnxCGYU4A7sCA0YkxnI+nnx7alObfI2NCx9wHqEkzJVonKgCT9/j8tS+GyrO5qOkPksZZBGQLVInmY48RjQVLa/sz2lTUBm54eCMDINhgcGeI0PS2rq6+lTLOIcKveCFCsSwIykAyIgzx7KpqSo2L5NqgWq8LUiT8zMYI4HYGuEn34/21oel7Nqd1riWBHzZEGMKRgEzlufoNZ6pvupOOytt6NNVFxphVqKsLczm9ir8YE5wedX9M6e1OXqVhWYoSGCgAlXlWgk2kXwRGcHwBpopLdvcLvoabvdEgKWUsPmjEnKjCmLSbmwYx+Oq+jVNy0tTpqVkm6r/wAVmk2tx+yQe5JOBA86UbjqSo5XBE/W48KMDJxwD5kedafZ75LGMGln6kjhRAAYg8AgAadNC0wTbdL3ZeXFI2yQOFYHtMkA+fcgwTEatqbJrrm25YgG0IVVIHIUEMTg5n300NJWtPqOYIi/kFRHysA1/uec6X75iU/Z7lQxBNzZItkmAGgYx/28hZIZSLKO1M3EFGUk3VKbEgjykQAAfaJ8zA1SPtCpc/dIKoASIAtMCVjPnzqXSqtUi1dwKojghfVlm7iWpyV8cwPAnnTpKBBBhRmWLQScR2wOSec62LfBshVSqBYa0riB4byIiJIyBAgY1Dbb9i9tQF8AgJgDMXnEmY8kDxnw6fZBsxlSSLsqZjJET48aualH2feSMfcAfBnQjpyXs2SM9vuoFCZL8zEqqysdoZT/AL/TzoSt1CqQtO1Exk1GAAiLvsz9r2bA1qm26MZZAccnIM8iDPt/tqFXY0iZODxItGPYjzx50PpS5s2SMvt+k1Ve7Fd/ft7CeQIItAmeBzGiatC4gWspEgQshhgsVgqYESC3OdaGlsVUQoULnFsz55mfJ/PUhTjnOZPEz4m5ce2m+lZszN1djTMK8ODaIQZP3TwDkGUjzPnVlOijILZKCcVCFCk/atMe5GASSNaFKivPZB+XOTjwCMkc/d9dC7nYpBcpB5kCZ5x4n3+/Qlp0rRshOelzFtjj2SzMC3LN9CfI866KaKIYpUtlYDRHkgg8xk88YEnVNbp1RrSwJiIIJVibh2nOO0+dQqdDdyDYwAMC5pBMAcZM4GT9I1FS6Q7ZDd7laZyVC5kCSYk8kR9cH286HpbpapmiVvhlBkyfBFsGT5geTJjTvY/DXeDVhgoBUfeSTIGCMKePONE1/h4Al6UK5kwsKCTzJGfzB8aotOTVi5KxOOnVQgUgEAiAlgCqPsgkd0zwDiDhtHPQpoC/oVCHwWDUzAMGYU2gZuHjE40X/h+4VgwcVDyZFNWJ4i6DIjEY1bQ2TgHsWTg2gLgkyYUwxzkdp+uqKJnIAr/t1sotTcWzaWIcRbyFUEiQOPpIjSre7w0O1aV0ieyMeLVbgt3eDOfw1oqm0NxcJDyZi5ZgQqyTJBBEqsg/hqNfa1qmGEEEglKtohhPEFhDAYDA5mfGs4N8AsSbDctVubtokQM02EeZ9QghWmc5kDR1RqXpsWqB3khiArAE8qGK4U4MeeAdOBTLLDBv8oLmYjljdyfb/vnS7dC4MKlKoR2zfBVhOYBYBcCBiCYmfJxpbmuxHW6QjuHHqVkU93plaZBOBMMWmfBAwNZn9Jm2I2EFqrAVUE1EIUDuPaSIDcCARI/LW5pbva0FDJcxAOLStaMCO60WyCM4yPGsL+lPeq+1WKLIDUm7NrEye0iRBBnBPHjS0kb9ByKF/cDYypYKjgUrrbgGQoQ5JDEQyrcABkZ0UadR1ZzWLlVYsEamEInhO2a0qRMFQDiSdYLq3xoDD0ltLASb1AMliwWmqKRJhuSDGcGNHV9/uq4IFFQlQJb6oAZ3ES6OpUCGg9sASABxqrg/YM0M99txTKtUVkptwBZeQWkLg2C66e5ogZkkaJ2HUKTtZVSjcDPqVVfvAkFWJZYqkqGkLaYIGcaz9DZ7hvlrMIICqq+kSZGASL2J7cxcCJnB1rOmVnpftPRcGqygFyahqKIvYlxdIhu5gMSQTEGeKHt0Cp1KkD8qCZR0CVXqENwzPcoUH2EAYzjRnT+pjFMNYGIwKCK0DFO8h1UC2YLhowczq7bFVwUZYqMYpAo4R5WCiK/aWx8wJ7pJCa9vOnI75WjIJVoeLGeDaWabyLSfkgrIJnJGNcGtewF6+4rgNclYUmBJAWpY6lQTbeVuxysr9AZIL6zu2AMlSViSLrTkLIuzOfOCdSWkaXcH9W2EIFKiqGQAYamphTM2j8WEToTdU9vTX/3GJYn0w1RrsG4ICim6DyRFsLyZCSiw7My/Ua1S4slO5rj8ymwDAlTEYOSLgcLqnb7ffbkWUzRXHcbEB7ZWVqVJaWunEHkmNfQNv0k1KdN0R6dRVgepT9MXIRaWVyVWVhZSTxnE6hXrmjVJC0luQEmxWcKx7iWUlTS8kg+ffGmVoVU+DNdB+GYYU69XdVT7IaxS4wYa24ALM4FsCeNaPZ/DlCizinTZipCEzTIYt8rMAZKxngSPNymYs94RUpAozGKr1B+zuJcGnIUyoAgZ5HGim6gFqWNVqn0yLnTbjsHKLLKxueQsSZJwBo88jccBdGrVQZpJSRYhRUIIWYWUZTiczDHxMY0x2PUjVgtSdTJCk5BwRMiOY9tLqO/BZjTDBUKsxuxaYi4uYVhBz3RBiPNu16lUDlVK2hJUtL1Sq/K2YBBuwQWwBxmGTr2I19g49XogT6iHJBJNlseGkY58jPvosmSLRIn5hBEZkT/3xGluy3d3aoUEZ8P3ESQSCRceQAc++NX7ZmZboQMRlZ9YXg/vCDg4xgT+OmTFaDKe44B8nAMSP/pnAxqFXeCQIUMfDFVb2+udB7Qsph7VJuAVU9NmA4MFzGAY94BwdWMxINqlJKhg+ScStvIDSR8/jRtgoIq7gggemzCD3LBGBP0MmBGIMxrqBDLLBJMmYMHjgwBB5nSisNwskMWW422lQZALROLfKnMTAECdFbGlUCdzFiTDMxBcLHsJF4xIiP8AbQUrfAXGg+ogK4yuZt8kRzHifbiNUoUFQKHYExjvg2g8GIA/HxqdWoQO3IAmfm54JWQTP9dQrB2hrRcha1QFZm5A+cSk8mPz0wEXJTJYkvMHghhAj74P4jPvqcwuIAHscR4ExjHjS7alTc/oBHUGMqxKtkxBODnBwY8xqSU6wlh6SgSLCvIkmQUOCRE4IE4J41kzUG2tdddgcC1Y+s/a/wB9RD1CFiBJ5gsI8E3MI9tQG6AGSbjgrI7SQOGNoCiDnEnXahJ+UsDmJsCge47TdHsPfOiAtSq0EtEzAiVn7pJwfGdVhhBJQAKJyRI5mcR75BOl9Le1kcKymqsAEqhSoCDEkQEIIHuDkaOo9QmbqbpxBZQA30Gef8pjWUk/Zmmjg6giiCQnChbl9u0YMDGfbQ670GSaVYWn96bbZghb/r4xnk6JFQeQAeSrKC0A/wCQkNH4/hpZvNztxcxFpYGWNN1YjF+bGH10smxki9d6qyf2zSxEy8gyMBZjEDjwCNSqvTdZYMcENcIORyUmMyII/MaVJTpC5kaoFtlSpUSPssZ58YPvxqW43aTDOWGQS5pkEjzBBH7ueNSUn7GaS4GbU1SCNy9ILI7jTIEyeHX3Hv41i/0z7ZDskcAFvVXuEAGVOSBgzHOtRtWFgC1CFAgfs0aPouOOY1jv0wPOySDgVVkBCoYlSZ8R+HudUdUJYuTb7ZFNpprUkAkUHcWyxL0yRM3EqZBkgQREk7ZdCp+maq7mnV7rQtMNTcsl1QyQfmGSFMYwbjAA27W6wN3AhyQcgkTBIPMacUKzJsKQRigv3Hykj5A5Tj90gEe0aSLyZT8K2JHbXUxcb1lSbadqAGHLowKG1gSDdJzgQZM6nWqFA2uShY3OTZVIBUSXZT8xKmD4kgAcaq6/Xa1+45ck5OSKakH7xrP9FW6ot3dlec/Xz9QDpZSphUbQ3PWFwFpK3qRcPW7R3FWgKMEq0WsQZHOc92vXTuKok+h/mVmAAClQqpIUkqVk3QMY0T8XUlFSngZpoTgZMkyfcyTq34KpB6hpuAySTYwlZWy02nEiTHtrKW9BaVWF0a6KxHrFKjhGxUYlnJKM0Ms024yTmYjIOvOrHuue0X21FqUmqNAWAajGQsrFo4Ijkas6k5SirISrMadzLhmlZMkZOsp8P0hW3SCqBUApoQKgvEyRPdOYA/LTPYCje5pfS3hsqLVJvV4JKVAje6YIMj90zMjJEFnLU6apU9TdMBLM0mkHJ4qIe4CYgCSJmI0D8PUwjbgKAolcKIGQAcDT/pdMfqtPA+QePcwf9saaO4jYj39YuVkhcC1WLAuQAoSSxUG5m7afcIHBAOitk1OjRCEMiIPtS6hry0i8F2qeTAJiZggal1zbr6yLatrUmDCBDBL2QEeQpyJ4Or+lsbSPAJgeBKgnH3mfv0PbG9IW9QWsxkMKiM6BgrlmsPbUuwTIv8AWGCAokma9NCMqIUWmslje6lriCBExeFIObbrsRM6b9OoqqYUCBIgAQTcCR7GMaj0xB69bA/8Ab/8A0Gio+wOXRFkAVWRAyi5TYySQAYIZQDfMpCnH5z3b1hUWQKot8Otqn7JVXcEiTmSZxOo7us365TS42ENKybTAUiRxg51dsO52U5AqOADkABFIAHgaNb0K+CxNxh5LAKT3kRAxkMQBiSA2RiZJnQrbFqkhK7AKwuUq2bZbl7paSpDAQbeOQSfSE1cDFRlGOFNNCVHsJzGhemVSz1QxJC1WiTMfdPGtybguq7GQZiA4a1Ms8CSrGoPctERAjjzbQ7SyyoRVn55byJc5Y4jJPIOjaRl4ORCYPGZn89AbVQKFKMftFXHtecfd9NNjQLs7ulRlN4BxJBl1FsR80KPGMGZ+/UgRDHDAci4QJ7iZYyBibfqNe3VU+jUyeann2uj/AKDVrbdfUm1e4oGwO4EmQfcYGs1QUDJRjId4wwJaQswOM/X7P3arTZ0x3RDEk5JDmZkAKMlhHjj3iNFbDuVS2SZknJOTogrERjBP4xrYAyoEKYJIsJBXvIPBwAJzIg45Bg65RoimsKLQLiEyCAxkxktF3MAj217aoH26lwHPpNlu45UTk6L21FRLBRdgTAmIGJ/AflrJdGYubqjnimpMkZYEAAmCTECYGJ8rImdc/WS5IKGCArQIHcDIsbDEfaGcRzoilWY3yxxXqAZOAOAPoNVbFyQkkn9oRnOLqgj7oxoNt7DUkU1kRFtACfRVC9pxkjEfWDGgqmyp1SQFCtg3C/F0wfoIPB8D7ou3qzWWf8n/AG/qdNaK+fof9gI0i3tA3Rkf8FqKjHtIA7yYFp8sQ0wckSBGeNQfotTMgMSBNhVpuIAJxgADBJEga1VotvjvtIu+18s/Nz4H5DV9NjYhnJAk+TjzpVANmVTpVVCzhIPbIhv96k2seOB5IA5OsV+lTdMdsAVOag8yB2ntAjIwM6+w2AxIHM/jBzr5f+mWio2KwAJrCYAE5q/0Gs400BN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6" descr="data:image/jpeg;base64,/9j/4AAQSkZJRgABAQAAAQABAAD/2wCEAAkGBxQTEhQUExQVFhUXFxobGBYYGBwYHBoaGxwYGhocHRgbHSggGholHxwYITEhJSkrLy4uGB8zODMsNygtLiwBCgoKDg0OGhAQGy0kHCQsLCwsLCwsLCwsLCwsLCwsLCwsLCwsLCwsLCwsLCwsLCwsLCwsLCwsLCwsLCwsLDIsLP/AABEIAK8BIAMBIgACEQEDEQH/xAAbAAACAwEBAQAAAAAAAAAAAAADBAIFBgEAB//EAD0QAAECBAMFBgUDAwQCAwEAAAECEQADITEEEkEFUWFxkSKBobHB8AYTMtHhFFLxFUJiFiNyglOiM5LCB//EABkBAAMBAQEAAAAAAAAAAAAAAAABAgMEBf/EACURAAICAQQCAwEAAwAAAAAAAAABAhESAxMhQTFRBBRhIjJCgf/aAAwDAQACEQMRAD8A+sAb44UGChFbx5QEdVnk4gSiPKEGyg6xEgaKPd+YdhiBSKj7xIogpbfHHHH33QWGIEojpT7rBXHGPFQ3PDsMUB+VyiITBy26OZg1oMmLECZfto8EQdPBMeXTT30gyHiAKN8cCBzg5GuUc2jqna3vnBkGIrljoTvH55wxXhfe33jmZ9R1h5BiLFBL67o6ZJs3F7V6QcDR09Ygp/3Dz7oeQYkFSdwfuaImT4cKecEUobwI8pv3eDN4wWxUCMjv6D1jnyaU9ImlY1Uq8eo2vB4dsKICRpThX1jxk0sOv2FYkoptUxEZXZiTue0O2KgfyhqxO6OGUP5J8IJmDVSOpgalV7KQ296RVsDnyv8ALu9mIlKQaEPpT8xMqP7U9/pwjylEaJ98NYfIA1S0vevD2YjkFrdPtHfmqDmjch3x4zS/1Jf3w4Q+QIEJZh36+QgbDcWfcYMqaRUEOb8n66RAzjmYklw48Q3GsOwI5L9k15j1iJlN/b/6/cx1S1N9RHMgQt+qcsCS/H+N0O0PFjJQa9l+giAkF/pbdUXgRmg1zAgAWVwjgY0NzYVf8iHf6FM1ar2jiSHc35wUSRwp70gZ59Gb7xwWa0eJ4AxzMN3hBEyxHVS+D8IVoMWLqUA1g/CJk8ImUHcev4jqEcD6Q7DFglKLUp3RwLUbD3vg6k8DHEpH7R69ILQYsXTM0evP0ekeL7yDzv1gW1sR8qUqYEZihJUxo7bjFdsb4jlTgSwSxSP/ALD7uOkO0GDLTtWc8a/mJKJ1PoYYSnMKG+4xjtufFJkTSgC1C/A198oTmlyylpN+DTqTxL7xHEy6XJ4mMmj4xzJUHGbQsOO/lFdL+LlhVGqbMN0LdiuyvryZvQSAKKVyHukSybvfPSMNN+JFzAz99tY7L24t7uR5D2YT1ojXx5G0yKu1O4RBKgq7PuJSfWMdN+IFENmbzbWK4Y4JNFHrSB68UNfFfZ9EJTWqWGjxDOhiMyad8YJW11dog0904/mISsSvMam9TvariDfiH1mbqZi0Bu2LOBE0TEmud9fbRh/1IUKkOBvs3lvrCw2nlP1ePcYT+QvRX1f0+hpQ9zdzT76RW4zaUuWAM1X3ix7qRmMN8QsPqYD8+vnCn9RQtVS538SPv5QS+TxwEfjc8mow21kBrZR774HjNtgA5C9Qzg8dH3tSMzOxKU6v73ekIz9rpsGF6uAA1LxH2JtF7EDbnbgYuKk92sJp26pJdQzClHb29++MN/qJGmh7zEsP8SpJD1JI8f4hb2oVsw8G9/rIqwYvQBnFtd1zCKNrlzXtG9TpGaw+0womtTTj03xOpUCDRqdwDP3xL1p8clLRiujWo2ss14uzm1mv7aFU4xiVA1Nz6CM+masUDZXvv1374J2nDF/b3gerL2C0o+i1Tji41L3Ojl7d8AXiCC2avDjr73wCTNJLFn8N9+6B4mcmlXqORZ/WM3KXspRihsrPaBUzM4s5rYwNGIIq5oK72vFajEAXLl37y7eZgCp4TQHSo38IVv2OkfcPmCPfM9vHx7E7TmzAy15gDmAO97tpEv6vP/8AIbb433YmX1Zez68Zw3ht7xEzhvT1j5Ajac4Fwtdb1p0tHDj5v/kV1g3Yh9Wfs+vJxgLhwCGvS4e9j3RFWPQH7aaFixdjZjx4R8l/qM39yjbXpE5u05ymzKJaoa/WHuwH9Wfs+g4HbKlvnTlDBiKAqdYUzl2DJ6wafj2FFPwAf0j5sjFTAxCiI7MxMxRcqPl5Q/sR9B9R3yzT7bxq1yp6AS4bLQdpwHD3DF77xHzCbs3Fh2QprfUnS390aRUxTF1K4xxKy11RlLVydm0fjpcWc+HdsY6UQhcpRRvzJHrURVfE0xQnLVWtffD7RahJ3nviTREtS+CloUYqVi1ldAaln984eXOULAxpijzjiUU+4iXJMpaFdmdkYuYzBJ5wSZiZyW7JPIP/ABF6JVblq0b235ghRoHflCyQbD9lGifOyfQRv38oBOlYhRJYjhv1pGhMs7jHFI8x6w9xBtfolhBNpm01u3Kvt4JiVTMoEvdVSjc92jQ3KQHbKX9I8nC1NmrzenGJ3UG2jPHDYku6kiu+IK2JOUSSsRolyWfn52icvD8Ru5QbqB6SMwvZGLADAVdu0B1eBI2Vi3HZF7hQam+sbNEhTXFtDHjJWauODH37MLdf4StH9Mj+gxqiy0FI1VmT3a2tDiNiKFMrkgOVEHnQRfzErB7R6V3fiBTlsRX8+6xEtaTZS00iulfD4upEvMeBaj6Cm4xNOyjlIT8uWczgpQO4l/dYZOJ1c3gqZz04i/dEbkh0imlbDVLU6SFHU1Dm7s5g6sJPoQ3Inj7MWfz069POJpmpIFvdord9hjEqAme4cDrz8bdYnLlzjcAU38y1PdItEpSWJFOcSEhDM5FdTFrUBacSpGHn/uSGe5cncBoIl+gmfuFvHSLNWET+88omjDpq5flA9UNpFKrYq2HbBZqWf36RzF7JmAghQU9x5xd/p0C5V74tHEzEg/Se/wB74NxC20BGFG8R4Ya3aipn7XlquogjQGhtCU7bksUSD1MCUmXXtmmTISf7oiZQ0U3jGZm7cLpCUvm4dY5M26womgd6RShILXs0pl8Y4pHMxmUfEhDdlvDT34QhitvTCosoitt0WoSB60UjbGXxL9YhlO8Ri5W2JrOHPaAf0hpG2Jp/tPQ3gcJIW7B9GqNLkenjHc1CXHOM5KnTVggvU3bnv5iOzEzy4SAU8SlOu4qicWVuRo0mbcacIiVxl53zEpTWp0D05wLD4maCGBIBcAg3ENQb8EvWS4NZmNPfjElzG0Jo/dFTs2ZNmfUcoFAG57+Y6RYJkpd1KJYhtPLSM3aN0rjaDfMr3a9ft0ictcze1um+CJnI4HQvujwnZqG1hVvf4iHJrozkq8ohMwilqGZSqVuw90iYlKNySw17mAgEjEqDpJ48aXHnE/6mlmJatOI5RNtszt+T3ySedNbe2jy0hJqa7/COqxYQnM7uwYeHfeK/FYlKVEKJ7TciSz9zPByJyZZySlYJoNKniax4YmWKguW904xQztqlTpS1i1tAT5jxEVH6xSFOlJIKa+f2i4wlIUn6NyJiXYWp4M4iQldkuWIcCvj0aMtgtpLyEgUNncPx6mHcNtJSkkqUWAalK8+UJwcRI0E5CAkJzElqnkS7eEIYhUsF2Va99wimk4tXZCVOmrkkAsBU+nKAbYx6gpIQzVJY7u0e6EoNseTSLybNlIJzUIPOE56wokoLaDgSTVzuBfpGZnbSc1JqS9dBl9QPSOpxaghRdqWOtHPfujba4Ms22aSYEhKmUefAMSfR4UQtRGajEPzqKcnfpFQrFrSCVJuMofVzfwJ7uMSRtc2BSEgJFqkA0AFg8RtsbmaXDY5h2gGf6iGfh5dYdkrRMAY1/P28oxePx6lJQCC5JN6EU990MYbE5fpmN9V2NXYOOIisGuRqcm6RssoYke2pHlrIPHhGXX8QpQGzFVqaaWgmz9uIUBnmJBu27h6QU6tnTGK7kXysbMplY01Gvvzg8rELbtZQSA7B+YjNTNtIUsJCwlLO/HdC6dtkZnUCymABuK15RMoL0VWn7JSNgyKupZ725ae3hiXsfDgVTm4kxnJu2Vlxmu3t4gcepr9++OtaUvZyb0V4Rs0yk0KaNeg5FjpAJ8xCSXL7hYboyiNsLAYG0KTMWTrGe1KzVfIVeOTVr2zKLZkpodUv0jo2/K/YLbhGRzEtuOvT7xwqIe/4itszlryZsZG1UrICZYLMzJaoB990bzZ3wYZspKj2FGrNbnxj5l8L4hctYLjLqMuYszOBTRxurwj71sXaaly0ZZUwpYDM6AKC9VPW8bR0klZzz15eCjV8AAJUM1iSCdRCmO+ASAnKHJAB7RoSS99LRulYhYP0AjRlDyLQSXMUbpAH/J/BoWK9Czl7MPh//wCegkZ1qAG4g6D/AB5w+j4ClAFlH37MaeZicp7WUD/l6NEE7TlHL2h2reP2PSBJLwhOTfZhfiL4elYdLpJcgUYWDajnGQnSjVmKbvUgVjc/GM5CylJJCkqIpqhQCkHk5PSMVPlGodySzuzJZ7AXp4xhrR54OzQ1KjTZWLp2STvgpm5Ugkn3V/GCSUuRcKWb3AAFXBvBZyEKSkFIL0d2Lcxyfw3xlRvvdUV0zaCHG8sCxNHN+sCRt9AzDKKVe5qW14mG0bNkFRcEBsuUK8Q7mDSdi4YJCGcsSSS5Lghz1fnyhNx7M56t9IqJu2QHCiKEKTVnd7+HQ74KvKSVKclL1Nt//wCh0i0n7KkTAoGXcEPqkEC1KNpAsTh8wICco9KgHjVukJyj0QnzyZnHBsy07wkNusOpgCccQ7Va54m/dSNOrByympUwHCtyktzLwj/pwTOzmKQ4KiGLsGpv0841jqRfAcp2ipO3S5a2m7pAVbWJvrWndFxM+DA//wAigHaqRv1Yl4iPg1LD/dJLsSAPWNP4Le614KGZtE/2uBu9+6wBWKVrGlR8Ggt/u3bQX11tHf8ARyAO1NU7mwAHCpPt4eUEZPT1PRmUYmhep9Y6vFkhq39mNDL+CyWJXQ3AbuqSIbkfB8oAZ85P/MJBpwSSKtqecVlH2D0tR9GS/WK3mzXtHBiSxD0MaxPwhKAOYqc2Y256K18I6j4RlBiVZmuGI8i99XhZwFsanoyJxJYVtaIDEHe9fGN3L+G8OlwqUCTX6pjJ6Kqa2MTHw1hg4yXbUlmbV3vxhZwH9fU80fOzNJLx5KjH0KVsGQlzkQXahzEM9RVVH3hm8Isk4JCXyoSl0hNO0wpQBQIbuhPUig2JnywqLPx8m+4iacPMIcJURd2cVqKjhH06ZhkKIBSARRKkgJvfspZLGhtWDS1UDF00YZUs9al01tA9SI9iX4U6NhSGI0c8xuY/d4Ul7MwyT9KlkGtT5RciRmoCBcg2iciSE/SE8dae9Izzl7Oh6PaSK/C7CkLBUJRsLk7qG+5ocl7BlByJYctQkw8FMABbduHvSBrxAAepP7RzbrEOUn2GzKuEgcnY6GKciQl3ZqaN6Duh04CW5zJSXGoFR9ogZ1AxesAXNKq6b34NE3Mlwn6HCJaB9IrTrU98PYbaykIyJWpKWt6RSSnatfCJYhyjLrfxr6eMK5LszelOuUXatpLJAzm1A50r4Ug39amlz81YJ49KxQWIuSO9tbjpBFzS92Szvxt6wrl7JWlJ8UPYjaKlUKlEg0qb3+8RE9QABJ4eI9Yq0TA4KVhzckc7Q18//KgsNOcDUvZqtCVUEXML9ol2/j790LqRuZyAB0aOTMUzl257hCa8SzOomhIA13nuEGLH9eQxkAAIckA9HB8fWIKJSC9sxrQ20buhY4tmANwGHBh774RkbWUua2UNVh1hqLIek06DKwymCn0SENvo/r4xZSMLlCHNkseJLfcxVY3aQSoS2A3c3Ld7x1eIVNGVNDZ3ezB2D1NYppsW1zwWRxdkA0N1cLEwsraINEkZe7k3Hf3xE4FKSMyi9H0ozEcd8CmbOllJOYsKPrxI8PDjEuEezXYmjqZqZrk0SLtcu4YcgE9ILg0hKEgKNTUG5ckD08IAlchPZBLua2ckN5WhpRloS4Gbth61BceV+6CkhbT9oakYlQy5yHz6lqPu5F+6C4bGy3JYDSurANfeIoUbVzq7SU2Y7yXYBuYHSOnGuSCmpY2ZhRq97b6wYAoV/saL5aEuWDp8iT42ELTQhZIUg1Ira1PzCknFBSQobta1t9/CCzcUyTUux+/vnEeC8f0YIdNCRUu+l/x0gKJDMcxIpQtxB7maKXaG0pqHY5gH4uxYjufXdFgJswmrC1RZiVDwpaK8DzRYFCSQTc2d91eBgi2e/sV+8Iy1kkFd/InMS/c0EEym8ufF/KJcuRZ+hnMBV3jtLhxTrFfMmskgGpCmPEs3r4x759L0YBhu9+UFuichsJQ2+rWpe0RGJs1LnW27ygIWAASzCu6qq2tvHdCi5ocHd7al7HrD8kORYS8SHFnIHjfyMETNBCW3U529DFDLmFSn0vuoHc9GtDf6tObM30g91PfUw2LIpk7aK1MSz68z76QeTtjIopOmp3g1hLBYCfLzjKKgVNaVtBsF8NzF9qYcr1yi9acnBjdxX/BRerZHFbfNkks48v5hb+sqCqGje273i2wfwmKGYaF6Dl6ekWH+mpSkFISoapcmhs/eztBcEVWo+WUOH2wQ7hyHq8O4La75issAARvuR6+UWGE+EpaXK1FV20pVhHU/CsgEEE00e9K34+UJyg+yovUXZVL245CXLPXr/PWGk7VrwNjdrPForY6FKBMsC5poTvo1neJSdnBK0qADMoDcHZT+ES3Er+u5CE3GkAkq7KW+nsuTeurDzEIDELMrMpRVwN73HfF6MK5qgMATUcqeDRyVsJKZhmHUHsioqXLbhw4wriDbbpMyK5qy+UkpBZxT6reI8eMEEzEpYpCm3XrT7iNkqSEpOVIe7BIY1LekDRnQ4ZyDmbSrU3RWa9BtrzkZX5mIKlIZSgkmuln8j4xbSsOvKc7OUuzsztTq/WLVBVuqS2nXl+InNlpD5jcip0gckaxil3ZlVbOmqmBbHKrN2eCWYPo+kWuEkzEEOgJDl9491iyC0pCkg6+XpCuL2mJba3ffT0+0NuxRqHNkcHgwCSpllLtw3+V4KnEB8wCg4fcAzVFH3QKVthBT2W42r7EDRPE4qALMA3iG9R/xiW0Pciuyc6RnKFOSynqd9T3fiJScGyqlwwBHMkeTdIbkICj9Tgg1pqKcmDwOfgmScqyV23u38xG4idyIkNlS1LJILhimv7QwB4Xh5kggMzEaXuftEJeDKCcynJFGFwAqh3wkqfUb2SeRAPvviXK2Q5RXI8nCy1VypJe5A5+Y8o7MWFOTbdTSvpCkie6A9yS/j945PWA2gq/WnmYrkS1V0TnTGS4oKtpr+DCs/GsRYF67tb84VxU9glJNkv8Awe54SDzCXdgb9KDjWGoEuZpcIEKASwZTk61ID3435wdTBFAXf7B4yknHqA4JD/8AUOehDvFoNsZjwar7zT0A7zEygyN5eBqdia3LgBhxtE1TOyam78vf3haROSolzV7NZreNYljFjtJ3kM/IF9aODCa5KjKwU/6Eqdg9OgryvA5+IAKGtld+drjSvhugeNUMr2ysBu3k8u7yhKZiWyi4SACGBLkPrzaLjHwQ5Ispu0rPWvh6GFpc1w5N6+FPExUYqY7BmJqX419PCAmcRyYfcUjWMOCHIuVYnKC9T9HcGcd5pC0/FZhU3t4fmEJs6iRRhbf7rCqpusXtk5G/RM3vWr+UNT8R2KAtv4VMVqZhUAQHZQFd1a8dIclzCUOUtQjq48hHNJndOSl2MS55KQBqkjkf5EGRMIAGtfUxWy8clSiRo1uJbxgGLxRSosqiWJDXfyuenGFiYtpIsiFZiHdNNdB62ieHBpXe48fUxR4bErVQlu03eACfCLGTjRlKi9SQOT+UNqi4KPZZzFMK66+nWICeCL6V9+sUeKxygyi/1b7DW/WHgQEDOaCjcPfrDpLybQjDsdTi3di2hPukcmYhgLuacniswz5QCc1eTN9/SCmc5oCA7V0sffKKqjeMIV4GhNLDKKPqd9X9+kcUo0DsbMIEFNclvCxhadMUS7NXv/gMeggReMaC4nEqFQKBnANd/p5QAYn5gYUJLF9LaW18InLSolrWck72Ph6QyqQGc2Ouo1vvgaRhPQk/8WVGKw84k5Q4D1GvcNYXwux5k0HO6W7LEcX8o0EvIgEB2USwJfRzHgp6JVV6Od1PJoM5HLL48krYphNiy0ADI51O9i/T7Q3gZaUvlBFdffODyF0rrvOtvLyjktZdg1OXl08Yxk32YcppHpeGSmliQCTa1PtE0yAANTThYgiovaIYlyQEkhQZ9169KdYNiJgFTpUPqQaRPkVMgZbkHR2PCKs4EBRXm5jS+nCGP1zpGRJJNbWe/pXjHMSCSlyAXF9bPXW3hFK0LlomjChIJzFyLtqx6MIhLw6SQo8eVmcnk8QXOSo1NSXSNWfdqKGsBE8lRANNGsmuu46Qf0LE7jMEibch2cEAdlOgO9kgwqrDB1fLSMosONnIJFmoIaxaj8skqYkslO+tPB6coBs7C5QVKJc2BNA3nV77otWh1zQHaeDCJShQKUwUNyQLcaecJydlZiSCcoI7XH7M3jF2tKFly7JYEmrkXLR1SiEFKABVwNx/t9Iak0LbZQqV/ug5mW5BeliQILi8QSFrAYJIAq1CH6aPxhjFSSpaGBzMpTtR9H4gAUhefgFpBqCk/Ukl+DxfBNSQvPlBcvsntZi/RhXf9zEvlZZYs+YWuAHZ9KGnCGMNgl9hwBmIBpoxqPDxirxmHYlQqgqo96GrtvYn/tDXIcryAxiw93Ki44AAgDpCiSPEe+UXE2UGDJJyhSVPQ0DVOgt1eBYnYiyEhArlSS9NHNN+p9topIMWypmKcvygcyY/vrFvM2SoS0Gylguk0apZXeAekH/piEkj6rgP+6lXGlzFZoMWbL5KCTuB4sD78omEO4cnc12N+cATKIeobRr9NTwgsqWQRRtTXQM3rHEdCmBkYRKSSG0BNNCS/U+AiGJwIOZyz0HUHqSIFiFqSrKGAJAfklyS/vrEpU8EkVofF93Lyi/0pSVBcozBLMzvxf8AgwOTh80wKplFAL3D5ienWGpCEhRJuTbheu/dDAYFgGcDoG990TIbYpI2e2bOxv6j7QCfhcwAc9knM0WM9AzpqzCo1Pd33+8DUAMybOTTcXiUxRk7BJlBFBVh4u1NwtC5x7hwKUBo2pHXSPYhK8yEqFCoAmzvUjlp3R3DYdOVQA/vCXLaA7+MUpPs646nKQaatR5vTcz39YGBmDkf3WfUGtOFTEJ01RVkF6BwN+vIwv8ANWAnXM1Dvr1Zh1EVF2bQlbHQGL6a+vn7elfN2gokhIJAJHeA5tuY9IbTMIIFGYE0pQkivcY6lSZSczDeN5U5JJ3fiKRo032R+QVFPzEMQ+oarQvOlAWupR1337uA9ILNxYUR/lpx0H/qY5LlfST2Uj0IA7mhhVjSn3sAAK9ze+MdkJCXJKta+DnjTzgaWyDfqD0J8PGDBTg0t6b6RHAtmF5Uc+eaEBySNLAV+0QxCipJdxd+7R3tS8RViwCo2pQ7i8cl4p8lHzUNGv6M/WDgicISVE8Ohk9lVGJcjwhadhCskqU7GlLXc+LPzie1ZuRLDeSw1ASD3OT4xRYLHqXY/U78Gse+3dDXBk9PSXFFxhtnFOUtmH9zli7uCCfLjDkiS6Xys5fibN0IvAsOFgAqYMxG9rF4XXtD5auG/dc63o/SIuytjSXJYYnDoLPUperAsKeZbpA5+ASp+0UJvRn5n/IuYz69vlMzsns6kcPyCYJK28qZSxZ+6pfq8OpeTO9H0aZIADIysFPWta08vGAkDtFTUcFjoLiu/fGdwe1sqyVFwxIAaltYhjdpBSCgHLmTlJ1bUd5ikhPWhXBbTcbLylSSCwd7VALDypFLhpyp0xIQAQ5zFVQACC/ACvMjSM/+qP0igoGiyw+0CnOkqZJS5CdTonkzRphSMZasdSrLTH7XUFnKCwo+thY947lQHFzVEKyivYOU7s27jS+ggOyNohaiFgHVIP0g762sItMTiZaM+XKlZ+si7ZiWzb2aJquiIwUk3fAKRPWmmQB1sFCjmg5AfmIq2y6UrF1OGpTKBmrqKDoIWRj0pWXCqpDDNStX3PW/OENp49wlILBLskb7F99j1hKNsHNJcMfxu0ilKVEA5xZ3oDR+DeB4wunFKXJLO6ie+iSTwitx+JCwhL2SHA0POCo2iUkkUFA1NAxp7uY0x4Jck2a040BZS9GJ9+MOJxzB7UqPHxillKSVUU/YAA86+7wticWnM5UzkUuwpU8qRGKZWKND+tSqmW57nNSfe6Gk5VAEgAhnOtB7HKM7I2j2iASWtx38zpBsdiCKilHbwvCx6N46cFHnkuJsztEJv5UZ4MmeKb2au72PGMwNop7Iaupvp+IH+tIDvv8AuDwJMDiVemjTzMXqKkmnjzjq1dpwBcOXua18fCMlK2oRcvr9/SJK2s7kWccoWFEKWndmpnTwklSqt593lxgUraIJygCrnvpV9fCMgvaiiQHofsRblBRtHIHBYkjLw184eDL3oGqk7QCjqHNfL0HjCeNxjqYAU/La0vGVG0yQA5c3L+6x6ftAhmuRU99PAeMLbdifyYrwav8AUBPaq2pOtGtrzgGJmkgAl2Lhjcuxvvigwu0ipACtB5fj0izwmKQorQojshwX8uXiDDcaNI6yY1iVkhAG9g7+fffhFjKWAkJJ1NOA4RlMbtAFYYskfzXp4RbS9oAgF2JemoNh1p4wnF0aR1otsel48s5NGLaEtXrv5QNG0A6i4Yv+RwpFN+r7LftuHa7xXzZxSKm56+6dYpRMZ6/FFljNpAau5ZvH7RHD7VpfQcK27z+YqMWsrdRv0py38YVRNY+9ItQ4OR6zss8fjyH1LV7/AOIFsXFhK3J7KSCdTpV+4RXLU/fApdD7tF4WqI3HlZtV48LSctQEurxNh/16wuueZiAklkuSTxqXfk9OMVOzpyQhYL9pnIvSlOFj3RNU0IQO0CoqcgaelqNwEZKGPg6XrWuQmLxATmCQAAxe7nn3xXy8YVHQMGp7vHppzADhrvgDgUHWNVE5JSth0zasdfKDlTlwwAivl/uPdBTPAEVRNkJzBUDVML845MJNWpp/MQyw6JsJLmEBhSCpmFoCgkQ1LIJc03c4TQWTmyJql/SqmVNQReiQ57+hhLEpUlRSqihQjdw5i0aWVtfsoTZtdAzl+LmvMxRY9eeYVMz+3iY3fKKlS8C0oEkARYStmlZAGYHKXcf3AGne3nC2EQQoEebeMP4eRNUFAAkqLguGBe5P33w5MlNdgU4gguDXygEyaSdeEDJjqAXhpBY5gJxzoD/3Dz/iGsTilK7IbKCaixp4UEIy5JBDbxB5kwMwd3J01vCceSlPigKsQSX3x6bN04PEBL14x4oh0LI789rDdHFznBiZZojlekOhZAgurx2ZXKefdEzKiSJdH8IAyALO6lfCIzFuTSGPlvrHvljdCHYGRNKQSL0+8OYfDLCTMBBtW75mHqe9MRlpG4dPfnBziglJSEnr6QnyXCS7EF3I4/eGZU45GF3JBG6zdWMKqIOkeCgD9/xDxslTaGU4jMDoa9LeohXEYgqU+4U9IiFgO0SOIDfSl97W5fl4FBA52dnzHPMaRwqDX0aBGYI8mcxpDSJbGZIzDwgS0Bzfu6R1GOItEFYsFqCm6kOhHWbf1/EFl4NwS4AHP0eF1YoaBo6rGPy4QDG5mCNCCljolQUQ29qA8HgS8MXpXp94AjGEVFNYZmbaWWokNqEhzzNT5QqAGuQWDimkSk4JSiyQSTYAOekLqxZOkeOMLAUDbtecNCDnCkFtdxeDfomAU4IetqHcxNYSGNUDmBY7xTytHhjVVtXePdYAoc/TF3p4AdIJKw6dYrP1Kt8cM9W+FTHwaeXKw4QHQVKb92XlHsPgJKil8x/xSxJ3sWNeYMZlU5RuY8lSt56xOD9haNbPThgAyJiVBxWYm76gSwfGIyMXKBbMBvJ/EZTIfZj3yjA9K/IZU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5" name="Picture 14" descr="http://www.villadyria.it/wp-content/uploads/2014/04/526414_177142822437428_424573203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771" y="160337"/>
            <a:ext cx="5117911" cy="30298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xQTEhUUExQWFhUXGCEaGBcYGRgcHBwgICAgHRsiIBwcHiggHSAmHCAaIjEhJSkrLi4uHSAzODMuNygtLisBCgoKDg0OGxAQGywkICY0LDAvKywwLCwwNDQsLCwsLDQsLy8sLCwsMCwsLCwsLCwsLCwsLCwsLCwsLCwsLCwsLP/AABEIALUBFgMBEQACEQEDEQH/xAAbAAACAwEBAQAAAAAAAAAAAAAEBQIDBgEAB//EAD8QAAIBAwMCBAQEBAQFBAMBAAECEQMSIQAEMQVBEyJRYQYycYEjQpGhFFJisTNywfAVgpLR4QckNFNDk/EW/8QAGwEAAgMBAQEAAAAAAAAAAAAAAgMAAQQFBgf/xAA4EQABAwIDBQgCAgMAAQQDAAABAAIRAyESMUEEUWFx8BMigZGhscHRBeEy8RQjQgYVM1KCJENi/9oADAMBAAIRAxEAPwDCkEGDIPodepBXnBBEhWKx1coCArAx9dS6GF0Pq5VQFIvqSqwroJ1JVQFKTqSqgLwJ0LqjWEAmJVWXLjo5VwvXnUlSAuhjqKQF24+uopAXrzq1UL151FIC7cdRSAuXHUUgKSEkwOTgaolUYFymXUuibigoarTZVOASDGltrMcYBCEXzaRzBHlKV3HTZRwuXHUVwvXHVSpAXix1JUgLhJ1JUgLxJ1JUgLlx1JVwFy46iuAoljqK4C9dqKQo3aqVcBcLakq4UCx1JRQFwnVEq4RY6ZUIz5fY8/p20vtNEj/JpjK6GXYOWtIgDk9tWXWTjXYGyEJW+Yxxq05uSKp1GAiZX0OQPpPH21ICS5rSZ1XiR2xqwoug6tUprqISradMkgAEk8AcnSq1ZlFuJ5gIqVJ9VwYwSeCZbboldjC0mY/yoJ/VvlX6k65bvyheJpi282H7XR/9KNMxtBwncASTyA98lpaHwYqi6s4UAS2cD1k8a5T/AMhtdR0A+S6I2TZGNGGkSf8A+jA9PtI+r7ugnk2oBjJqxz/lnJ+uNdfYtiqH/ZXudAVyNtq03Ds2hvHCPnMpKOc8Tn/XXYXP5Ljc+2oFa8NWqXhqKLo1ai9qlFJRJ0FR4Y3EqNgu1QASAZHrETomyRJUaSRJEKK6tREPuajKFZ3ZQcAsxAPsCYGknsqZkwCrLzEEqAokkKBJbgd9Ru0NIJ0BhAXgAk5BRaiRzjE/Y8fWdC/aqbRMzw1VyiKyCmLWAZpBiccSRIPaQPrrn1duditbq8oBLnS02XBQulhAzkCfXEE/7wfTVDbKxEi4VF4aYXPBBtgElvQF4xPAEiTAk+o0xu1CBjk+yJpcSRu8J64KCUjaDEkkrb6Eevvz+mtArY4JMDrqFZcMUeKjU2xHJWcYuBOfpoqe1se/A0HnpZHpKqZO8QO3+++mipGGdbq5vCqI01WvE6itQ1FaidREFwaqVF9L+E/hY0tnU3DeGK1QEIXz4akDAH/2NP2ke+uO/aQ+sM8I9ePJa37OTszsMSeo5lAjpkCIJbuOw1sFQTwXBdstSLZ6jd4rK9c6mbvDQi1Zkgck85+mNPDNVr2WgMAc8ckiJzowIW9F3czk9j/vnVBsZJHJc0SikNWqKkDqKkf0jqlTb1PEphCYiHUMpH0P+mkV9nZWbhcn7PtL6DsTDmtHV/8AUPcFbRSoL6wrkT6wWifrOsI/FMmS4+i1n8pUiwHXis71DqdWuZq1GfvB+X7KMftrdS2alS/iPHVYqu1VaghzrbkJrQs69q1FzUVruoqUp0LnRCqFdUQC+PMBwT9cfeNLD5eBOkoGmYldqbUhivMRke4kar/IAZjPNU2oC2VPcoAYn0Hr2z/prJT2gThAkiLcTPXihYSRK6dmRBYwCtwwc+31/wC4007ayJ161ROeQYi/V1SaXfMZ55x7D3/TQVNscwDugk3sdFeLrroonesFpoisB5pYe5ImT9JH7a4217UXwTzS6Ql5eb5qmrUampUECQUAEYGS0nt5fTgHVOqgAX8uKNgD3A+PwPVcpVIvqMpAkIgbPYegEW8x7x20RqOplwdE5cBKN4ktptMmJPXHJT8Faf8AjG+t+WgrfIv5TWfNszPhqLiSoNonSgWsbEyeuvlajRa2ni0PnPDlx3HVUVtyKAKBAXJttkjPPmySRn5Z9JPI0LHuEg2+PVZmUnVyHEmB1a3rzgKVF2a4uZmMxH2CjETj3jUdWwuveyF4aIwW4fvl5SpipK/MFSYB5JPeAeeTnjS213/ynl+lWGHXuVc9NKZUMsEqG86gtb2a0cA9p5HGmuJ/kLe/6RNdVDiY+vX1VddwAFUkArhYtiSCMZmQeMa6ey1abKgBz48bpbQSS4jXPPfPqOKBI12VoCgdWrXDqK1E6pWvAxqiJEKwtlS/9QqhRRVoioy8MGtkxEkBewwNcpv44skMfbcfbktx2sOAxNE7/wBJJ1b4nq1ZC/hKfyqT+55OtrNnaIm5WMySb2OiQs2tEIoVWrRop2APMT2OPtrPT2im/W+5JDSQpaehXQNRRSZCInVMeHiQhkHJdB0SpdnUUXp1FS7OrUXRqKl6NRRWUaRYgDv3PH+5j9dC54aJKhIAuielbQ1a1On/ADuAfpMt+06TtT2tpmTG73RMbidCK6uKPj1QgimGdfKT5bTapEk9wxziDrk0qjnsNRxuAfIHqFVYBtUhuQNtefwhRvB4l38pBIOPYCT9IH/nR1apNAHJwsRlE5D0+UptMho65qO6KrDZYCeMXE2x2xPrrDTrHtcW8KNa4nDy+VfSpeIYJwWBqMWAgNk/oqsYB7HUP8g02HXwpDjLt2WuWXO5Cp3FVIqhEtKpcMkmD5YJ9yQ31nS31cYeQLXj2/fNW1pJaZkEx8z6EclSGJKhPni6fQE2g/qSf+XShfDGYCKAAS7LL5P14oTd1SzlFOeAf5V5Y/ZRn3J1RgGZTqTQ1mN39nIeZy4J58O/jVkVVZqfhtc3JCDy+Qdm8RlJc5m6IA0by5wvr9361T9jpNa4h2evCf1kNBCH60E2pNOgBe0RGZI4JLTJUXEnEuSYCxqdpiMDTrrzQ1GYqpBPdH6sPHdpZL9vQVAjMR4vKzmCZLNHcgGQDxgn01TndkJGfXQSHvc8uaB3deWgnQe+QR1akAFQXNUbLAHMdgcYYjJMwqwPmJ0i5dAEn259cEBwtaHz9Do+Z4IzpO0YszJaWRTdVdfwaQg2hRw7SDgGMSTi0taAzPzWmjQxCTYZxrzJ06jehhtEBLFqlV3BL1qjMvmYciM9zg547Y1MYIn13oK20MyF8oG6PfnkpbDpNNmBqN4dNYLVKjimX7QoOSM5I9eQYGmsfh0jnryhDSc55iRy4deSs6pBLlaCiiBCOga0kQJLHLfpA9+T1hXc1k+9kqphxgB190z17pKTjPproUXHsZPFMyNlDsPpplM9xvJEuaNWvEiNVqoM1CdWiUGOpCsKB1EQXBqBWiaTkXkyacTMZH/eO+vPMr1AzEblBUawkYLFT29YKxWpmRnt9p7HTaO2CqCSSDvQVKZcAWK/dUBAKk2MYk4jvB+un/5XaxTNt/JKpvMw7MLooFhKeYcfp6a10toae6bbt3XNQvDTDrKmNaZRKSjVyqK9GoLqKaUyWCgEk8Dv7Y1UjNVNpXbD+8Z1A4HJUvW6uRMKSitrhqc8H6dzA5HrGsFYioyoAbghAY7xhd2W98Kr4vAVGaJjkQcj0PbWXay6s2m0f/Ekz5FNpOLIi5kBEb7aPJZ7PM7GmUk3qTe1w7DIKtPeD2OuQ5xDBeT+8im1GzTxgc/sfO5Knqi3n58nv2gft/bW7bdspupCP5EmeQEBJDTi5fcp38SUqgamyKL6wZlUQPNcFIgmFyDA441zy4h85WTW0GvLIyIHygi/hItOV/w7Z587/OftED6++obEDeptDsTy1mQN+Mdeiro0R/CiZFaol9STwheKQHsbS2frwRBVIDDAiym0N7J7SMrx5X8/YJftt7Dbk+aLbVIiJGFn20trgG31RmkOzYHROf2q6dByrBBL1Bx2FNf5icBSQWYnELo6TTnuhEC0vG5vvmfIWHErVdD3I2+yq1wc1WFGixBClRIYqMGP8Xtkjgc6KoSQTOa0sHZUi4i5+d6zlJg7PXqFvD+RAMvUI/InqTC3ORCqI51bGAgyM0h4BPZzfM7hxPrA1N8kXSrN5A8NUmT6mTARFHILAD7CffNVqEugdH9JApsee4O7pxMa9ao7qe0SlbTqMwqFpr+Gee601zwMlmnJ7xq2uN2xJ1KYWUmPa3MjM6DlvOgQXUOrlkCk+HRB8qrEt3BJHzt6dlH66Bhl29Nq13VB2dMW6/lw98lJem1q6lmso0gCwNUwOAfl5LMYEnJ9I000gP5mOGqy0i3EYMnU/vLkBbxSzbbwXglyW/8AsAkL9B7aNhi8efVk00SRBEDdqVenUqr1EfykqpVZJzjlhdNxHv200SYDjN1VRlNjS0i2ZUGpFFh/KSDBn6T9PX7669DaYpQ7XI+6WTLu7eIXqic/proMeDl0OvNU0qu2TAyZj/Y0yQiyElcrIVJDCCMEYMfpqmmQVbCHAEZKonRIguPqKwoHURLyDVKFEptSVqOhNtgYoSYYEQ0H14ideXY7CwnjEeyoHE5rHRMm+6N651XfeJVFVQF8qgxBggDJHefT20ik0tJ4krQ4B3djTlwRO2e/AaARwpx9IMz7fpzp4eBfd11wXPqDBci/H9evmr6Q8t2ADjygwf6oHJB5AyMHjJ1tquABEFLdcxnz9vHTQ87Ihx+GQTcFN0iJ98RI9ZmD9dW3aMDsTfEdbkLTfKPb9/CjSopUiyA38ssQcepGCT+U/r20521n/k4m+RRFzhmrKW2F6PUyhsa3gsWaxlIEHysHmOIHrrOducTgHh7jrenNpw3z9P0iIFMKjs6FarmRDYQFVyDjOJJjWdlV2El26/MlQsAMD1UqvT1qKWotML51IIIaRmfzAyRjKkqD2llPb3tBbPifbrNR1NpbjZnqNwynS2SF2aMWYqAxUXFTEMk2mZMKBK88fbW3taUBpmTrOunmk4AWzu68T8L1SggtamSVfi6MOvKmD+/fnXPqVnsrvbvF+M5HhBz5qPaQwOPjHXil1dwGPo0tHcZBg/8APz9NLNYhz2nUR5390bGktG8QJ64e6YeKwf8ACMeBSBsORVMAupHupI7cESNJqUpe5hsNPIwtOz4Hd7Xx33/pQG1ptUSlTBdK6qaR/MoNRZQ/1AB0JI99BBd/Ic0QYMZ56cky6x1QJuTIWaS1IAi1Hb8qmTIV+89sQOVF+Incmgtpv5emeXJJj02qUoUwrKHdFDHHzkIvOe4zxg6NrXF5J4LLTH+4ueM59LlX9Rrqz7isA1pMUgCCvh05VTifKFC8/mPvqqhDgRqftHtAdVewDxtvSwbTwltJmbQ0fz+V3X3IDUx6alWWxxV1gcQdzI5RA+VPe12ep/DoRDWtVbMmB5VmZKrBMYlvoNMFSW52V7O0dljy0A9z4+yb9V3Pl/hlIHhDwbY4lbqzgnA5FNfSC3c6W8wR5o9peA1snLTfuJ8bwgqu5C2hR5Ao8wkEzwq48oxJjMGTydG+rhaGN1zPWXBc8USZc43M25anedyubcChTO7q+aszW0ExBYC3jgKi4AHH1JIV/Owtx4LobO0v/iY49ec8hkg9xUZgatd7qtQg1G7ycqir2UCMD+kd41bzLe7+1ne51SocItp8knqL7kX0TYGpUNQsFYd2IIpL3iSFv9TwsmSInRMxCwVdn2g7P/nU5YvmN2/0S/rVRatVvANSpSEC8gm497BHyn1IE5xqywA7ytApU6NhHW9W7X4P3TwRahAmGukfSFI0wYTabp7arXA9w/aY0Oh1UphKtSmgBLBQLqgJEflNzDnHqTntq2vgZ56cuOiyO775IgC0kjfuE/pAb7aU0ZRS8ZqYmS6Wgk+gWYGO+tlN7XQ1VUc2+Eiet6nT2z+C71EKg2imxBBYj5rRzEHPrIiddCjtrNdEio1zXtjK87uva6EtxIBH9XvrSMT3SYHDM+P0jnQnwVM/b9xOqZUuR10UxQBMTAH3/wDGrZXJzhXAmAvD751f+SyYKl1y2eP3x/fnQ/5TOXNTLNdQZ9cao7UBooVTs9zCFVLdjHHGQD9++vMuJBB0WmvSOPERE9T8orwFJLpHhVlkAAixlzB94PI9DqVgaZbdLqvMAn+TDB4g5eFkT03ZQz02qWPANNs2MDmGgEqeM9jB1HPgWz690MsqtxE8IPWXxmmW42DrTLglXH+PSJiRgioo7NyDbjHcHTBVDbNy+f6hI7IYcJFxlrA0HEeuRncF/CVEwBgAFgPy3ZAleDiSv29tQVMQxNvp5IqlE/ydnn/fxrlqjdz4dagpkruEW1gAFDp+WTgB1GJ5IA7jS6tXC4Fvj16KNcMMajLwXRXZ6FIkFmp1iAx97TB9Tz7zk5k6M1Gy0638p+EuHF0NyPuo7VPGrGTGCWJI8iiWb7zgetw50DngAnTr3P2pge9waeuurrvQ1Hma5rWhFtgnIgiopMmcZEye+I0NRxEYxr5daLRRwB0PkZjgZ3Hl5I+qVR3qLwJpvScEeRxAYrIJUgiQSStyz66OlUmxMHThr1uslvYaDiGxb20jq55qirQXgEmm2RKqr02HzAlcNB4b0LDVbQcUOkmM50B/aXibmBO/j4ITwTVprVIFwLqwNoysXYPMjMCc9tIfULT3jp/SjKJaCGm2nuPJK6m/q0KiVgQGBkTkWjDYHIIfjmfpprIe0YjzPW5btmEC3gtF0xv4Xxa6Ne5CrtmwW84kt6BgpgE/ysT20NRxveDkT7+eiW9zKZta3l+wlu3FOmqlQahyHqtFqhRdU8IHDvBUXtIUsCB3EEA4gLHq25BIIJIubxzMCfrhdWfC819yjMbWaajMGJg2ELEk4QZgnlh6atxAMT4qyO+GDkPAzPj7Dij/AIhbwaG5qKEl38G1MhKaKLvMckGpas8sUPbRNAidT1ZacIxmbEpbQotS2iVKuIN8HiaoBHIkfLBI9OTGF1RLg31WepTFQlg3gDyv6C3NR6bs7G3VX84UJSkTNSoYWJHoQZjGTyNNcIOHJNow5gv3Wz9el/Re6ntAtSntw971m85xku3I9FJBIH8gB/MJVgxOxaddBJp0nPqdoctOEWv1qpvTVqzBmYUqUinTQXOwAAFi/mZgog8BQWOBBjGlzi0JgDXvLTlqeWn39pNV3TViKzqEpoStJfyrHIg/NbySeWknJOmVQWtAATK7mtPZU8yBPLTzV+0W9xUqEiWxaJbPMAcsfUcT25Cmi9s1jecIwNy13f0PVN9/XZaYDoKdI/4dL5j9SAQHY+rSo7R30AFonTzKW6o+p3Kcx5T4xPKLobpdapXYgs60xyqgKeYHmAAXOLucmJ0B/ldW5rKQFpPDq/UwmJ6wKaFaIgKYZj+YyROR5rcQXkTJtJIYU5+GYTjW7uHU9ae2iV0dt41TEkkzySecCB5mImOwHcjnS2Auu6AltFQ/xF+st3UJ9U2xoC52FAGMSKlV1HbyYUZkWZP8x41ubUbkLDf1v4IH0yxveuTpl1kM45JA/U3qAVDexgzcc848s4BAMgCcemmUGlruGh1UfTOLC52vV+ggNxuHBtYrdOOAAPSBxJ7+2tI2ipTiD1xTWU2HvNy9VS7GM9z9x9PXQOqSMUwUYA0Va8TwfUg5+ntoMY8ExwvB+LKNbcyAMgj9P++iqOtrPFWyjcnNUM5PIz6gf39dKxO/inim2JB5q4OpiPKQM3E599UHA2KV2dQaSOCrttteGVTgyCI+8ZHvrO9hGi1k42lpg7tQfrl5JtsTChSQFmZyQs5JgAngnjSqwD2hhPjyXHrCXSP7UWpVKbotQqxpgAOJK1KfYgkAnGMwcDQ1HhwJjmCtG0MYMQabG9tD+/tP6fU7fBS/C1QxkwIIKhSxzYRK+gHONBTPaMPEHz69krZqj8N7mQfAADP4VO23tZoD+bzkNRc2i0tMqwiQGMEMYUlTwc6BDGgG4geiOo+5dcZxGV7werjiEY5FCoa1FcrSQuGtIUs0EEH+ZWiCCJMg4wokEEDh7IbU3sLRlc9cFNLLWQspoP8Aio02w1pEELJpmcAHEgCYInNVxADDp7HNMbhNSD/E368eoSdM7bctYR+HSVj6ZgT9QIiOR66cHWk7/b+0qiDzv7lBrTC0laQrt5UgEwob5oXOWuABBmPeRocZcmwCCCJnfy/oLRbusdw1J2a5gPDrsqz5kBhiF5lJwDOCOwGlPbD8Yy6CVVb2p71j8HLmgvD8Fnp1BKlCUZWMAwCroR8ykQPdWgicaU4Q6BrmhH+txbU5eevWvmopuCPwyMz2EnIVgRmPyKCc4Md9UQcQG63l+kNPutLTqJHXFC7WjTrOaVZuCeRjB80xnsZCwSPfRiqWDEeC0UGPxQ21j7WjrNW198C1I1m8oYeIigyyk+a2BAGAtoiAVgYwohzxj8gksaXHE6+7w/WqA6hcs01BK06S3gZAuVWYDmJa0fYafBxW66utRZL5G+337rRdI2/ghlRlXw0tqVWJAxLVCO7EkBQFBwCZ9AeRlv1SWseauIZ58Nw63qnqO+agtNNvQphlW5txXCs1NibvIHJRX7zDN5tPENMf35rVQq02jefP0SDcbg1UFOrVrVqjOAUE+ZyPVwCTwvHEAaWJx4kLC41S7TP40Wk63UG2QU+KtSLrnV/DYCwkn8pKn/lDGM8E9xJIOZ68yEuBhFJggZnn1dIehKWrNuakMyA+HdNuMGq/BsUcLyxgYg6KdPNMrVadNnZCSbf0p0qxWqjXVFqstQszwAqPcl1qi4MVuwRxxiNCXdmJPghc1tOluJt+vtB1FutZhFMD8KkZiwZufvDNLRy5J7CdW+pvSz3CQ097U6zw5C25o4r233jhwlCPEYwXPvzP8q+w7DONUwKDZw4Yqhho06z5nwTjdbBnao4cOKNivVqNHiOx9cGTkqgMhVUwC2GOGEE6o8JeC8CR1lwGp1KJTcFKgoUyKjCfEam/5R+VW4WcCVls2j82kNOG7ihYxzTle39Docdy5v6e3pWBgD5bmSndEni0nzmF5JxjmZbTDLhlZA6mA4NaZOu7z4cEBV+KPCpMu1prSRjJZwr1Cfy2gyqxzPmbjzaMNbMRotjc+zafH3/UQlVatXL3vVZnI8zvk57QQQYHoIE+2o+HQDc7kgmk4Huzu+z/AHMIvqQpuFrLapOLUYliY+YXCFH0Yx9dFTcWW8uskDWFgwjLcdOfPl6IRtqrXkCQqglSQn7nJmO2mPe6YGXFRtR7YkxJzz/SiW/BVjCeaFEEiMxJMkzB74EaOnIaSSfRXgPblgvaT+tBmFUtZeChE8WmVJ7YOR9dWHN1HiEx1J2YOW+x/aHqG4RBBHb1/wDOgJORWqmDTMzIOu5UmvAyeDg9x9NVMJ3YtJkarr07gJ5/01FGHC4wvs1Lrt9yA3gYKMkiI4Igg6xQ5zZzXQp4coWVfoISt+H+GlQ3BXDBEj5gDBx6CMd8aawRd5sFydsoB9QLQUOhIFLK6FO1znE8jif20DqjW3HW5PbszHC49lPaUkp0twp2xqM6yotS4OPkIuNvPJHI9dW+rNE0xbrVIGyMa6SJB6tzSbpnw5VNOjuNyoFjhn8wZiR5WHlaQHW3PqgMcTK9RjBY2OUXzHxmls2dzw4Rb9z+ky2Xwq268WypTNNmuIe9WkfKpgERmZyJOQCI0ujRJGKYSamyVO07hjrkl7dOr05s2bgF/DDjzmqBIcXGFVSAeEiO40TxiAnIz5b1Y2csMAcMvNTXamhXp+IjJSrgKVqIoK5uTuQR2Ge8Y0nCWAtB+5Culs/ZVbjuk5c1P4b+HabnxXVjDm2jbcuDbLmcg4IyOfTWk1hhAzPpuWhmxtxlz8tEX8RbemQoAWmKdSxkpBKbEmPN5R2wAZ9u+kCoSZOd0yvs7CBYYeXp17rPb/ZOhSmwZvCAqoSLWdGALqD37sPcHVtcHd06e3D44LnVKRDsBFj16ZKXXNualJ6qterWPSbEkyUYfteTkzaO2k08WTswf2PpaNoawNFTeB+0lNICqGwxIDRxdgE59SP9dNInu7s1zwXFpbkrOl9Mr1mepSomsptVzaPKXNpiT8wwQewEmNMFxC6NOiIhmQT5NtttjKvG83Tw7KbvApwfIGVoNRv6WgArmIGhdVDWyEVRzaDIJvlH39JLU6sxZrvxq1SoA88D2AjsJmIBmIjGgZidcjjfMrnCnUrOkmG8Ik+Ok6AZJV1kj+JfzEqtQgT2CYIEdrhAjmNNaAGwBH7XQdTFNhY3d7ovowbxALGNZ5Ib+RM3t6ySbVOOI75MENmNFlqGKbizSPE6DwzPNU9QdqlYKQcG1aYySbiAojEs8nHrpUkTv6lDQYWMwjM6+HwLK7dblqDVEi9kZRb+UuDLDHzKvy/b9JTBIbpmeuaOkyHCbZkk7tPE5rnUKZVJqH8SqQ9ZiPNJPlUj3wbPSCYBjRG5k6KnAmoHE74G7jw6AumDbUFkWsz1HP8A+MH8T1KycU1BJLVDwDAAzBBoHeKXRBeS4Cw8vHhuHiVYtJq1i0VpU1V2QGgPJ4YJuZqp/EeSvJyY9NGcTgrr1AHlrjpOXWm/JF1OpUqjCjSRqiUGwMIhqPIqVHbJYgSBAEATJnAvdhaBvutVNssawix9uPPoBefryhRtdjt6ZctyEBUR5ZVTN8D89QweYOlU23xOM+yd2oLcIb4oSv0ukjMdxV8WsBLEODfU5gqfOVEtMDPlJt4Dw7PF1uWbaHhrZp5+l/TRK6dFPEta4vJIsCvUZiewm0ek5jQ4jNwsgNQtluUchl58eKI3xoU5WnQFWqBLGo/iFBx5iIQZPAB76c027g8SrDar83FjeFp5an0QhWp4imoPmaAQuPKAWFNQIJzHBg6a1hDgTwv0FU0+zIp6DfvJAxHQa8kDu9owYhyFqs3+CAS2cjAmAB951HiHGbfvq620azSAaYlo/wCtNx8ymtPoO5dRO3rFFBJFkSTgAFvKAoiZ/fRhpgApDXAOJYRO/QAb+JOnsllbYNTMVVInEzwe2Af3zg6W9jmiSLJ/bF/8D+96r39LCsJm3JmcjBz+/wBDqOALQQr2WoZLHZTl7W6EoTcG5TPPI940JK10mhpEckTsq024yEifacY1UyIWbaKZbivmZ9F9P6f0mtRk7ceLcZKsRIPorYnHbSnMeGgHLf8Argt9PaGl0/tVdSG6qr4aUalMxcpqYug5E9v76WGT/I2ESOBRVamLutCNo/CrTTYV3UGCR4ZHzYaZPbsROoaTWPLSUgOdAI4Kz/hwS6axqPwGQW8HkknA57HjjjWckPAw9fKfEHvKG02brWGT4RtLqhBBknF3CyMwYjV0sLf5ifaYROp4rsN1r+mVaVNKzBEWVvKkl4VQZhY8Q+sZmca1NLcBA6lLk4u91CQUOq1AhJp1FTMukFVxcSFJB5kxHPOsbpABcU9o0I+lxN/RrQlRFe5ri7XW4lpAhyWiBHvI9dGxwJA6+0NUUzc+CbUlogOilVBi63g8+XNrBeDMRiOw1C4OaZhDGHJKa9FGRwUCh1gGo1KngYnLEgyFMhTMAGDpJJwGEEg92M7bvlJOs12ahTJULX2cXKwkPSaPMoOSoaCQY8rse0abOKnOrbQsFZxPdI7zb8CNYSzodJa7ikxcL+L/AA6DABIuamc5XJt5ziRzqYcTcQzKKm8Ve6cot15JHtdlUup07I8YqinkAVBNNvYqVYx3AbV087noZpFOg/EJFj9/K1XV+srToGntHalRpP4NKqoHmqKC1WoYIli0QTxcCOdQvyMclvq1exbAyy+/LJYU12JK0+wJZj7ZJY/yjJP17k6tlHFdy5jKJeZfecut6lsd2tOWgylJnDMYYVGEK2PRiDHtmdaLTYLTTbiebZmI5JXRqSVCjgDj0mST+5nULcym1W4Q5zjc/Vo9E52/UCFrNda7kKhXkm6ZLdlUxx3UaUwBtt1/FYBTIIbNhc/Xj8qjo++NOqalJZYIRTb+SRBcfy2pPmPF08xqn0i5uGY38k57XMZE559b/qyu6bc7rTpKatWpktHCj8qycA92Mcnk60NlxiOSzVGWLnWAyG8nU740HwrqirTqMxIr1kJiw/hq/opJl7R8zwMgKJ51TwGZnn8In2AbkDE74/ZsBzPNp4dOhTYm2rWqeYm6VqFjEmoYDWkgWgECH+bnRQ3/AKv7K6lSo4YW91o19465kLj7fd1ZdmFAMLQk2EgReQmAJiYMcAaQ5/aOgnNUzZAwTHMn2/WV1ZclLbeCioKtdZ88RRotnxKh71HFjZ4uT0GiM4rddey2gYWwczn9DcgG6v4N232flBHn3TkhnHqIBjMRE9+OxYQy839uCW+zJOWgAVm1VKdGLarqfM3CmpHMkS5QGfzKveJ0Ic8yACsz6gMd0eOnXipdK6o95NLbUBRxClQFU9ic+cx/PI5MelYSTJKN7nETm7lbrdJ5LtDpVKoxBa16jAtS2tjKHglRYOAJMek+hkMc5zs5v4IsL8UPcIvE3PFMOp7CkwsTxUdMmqHk2keZRUueF7EiBPAbs4VC2zs/besdWtSZ3aYB32ETpI1IOXjMIN+rCmrLtKSqSDdWf5m9ABk2g580f5Rof8lgN+vtUWtLWtqOJ4DL4v1KVLviSx3lWpXY0mCKCXE55QH5QO/txqMquJBAkDRaT3wRRBbcXy8yd+5JLtvAtNV3A8xYJSUj6BnLH3MfTTO6RxW4t2hv/wAQPFxnyAXP4kSpK4HIkt+/r9NLJtZQbO7CYN9Dl0Cq6xAzOOR/Yj66skFOpBxEHNT26sMg9onPrMapDVdTPdcvtY625ZkApL3BdbwD2aDBH1GsbHPfTicuHst9ai1rphLdr12tTX8VfEqXT4jP5LSYhUIiZ7+mqccLWhndtfUk6LIKbi5znXGm7j+lDq/Xq7ghXJqot4GCoE8xBEmIFue06W1kQ4knKZ618imggiIjco9N6/SqB6n/AA9rmU+Gwf8ADJJA81MlRN0zE9tPAY1mEAA28Oh6oHF38iJj6TfZ7qmIpgTMBmDFmJ5Puf3A9tIe7ENw690plUEx6rv/ABWmHKocfygxVuGYXgAwPWOZGkMaYPomFwDgBf34KmhuzUIqXxYTbDEsSMtiPLkc8e2iIw6q6FR2LF/yPVR29S+mpfcN4niECswscSPLTGVKsoBxbBEzydTG8PlgM8/W+5b3sZVYCP4+yo6nC1VFasEJUkeIuBjJIvAYwR5QAYJImDMpVHVCcjvPH7WWpsvZ95ptuOnqidnv6dD8KrRBAQqQjLMEgk2MkuhxgTyJWI01ssBL5txSy9gbBaOJGvygeu01DU6lEGolRWVoQeaSRDBQJZlJGRJIY5jSHVCHB7eSx7WLNezlb0+oWQp3LTqGm5FTb1EZWGDa0rcAcytQIpGfnjjWkEABw3rG1uHvDRNeg9XqPUop4IaqhPywFYHKSSLQFlhdggSMzoiAf4539Fp2faCC2LhZrqu3NCnTR7gSpkRIAkTB9YEk/wBQGmBuozQCmSePQHnfyXKNcUVpqUDXEPUBJtI/KpjMAwYEZA0QcIICQzFUe8g2FgPcobqlZfmtA/BUx2liYaJPaDB4gDOm4YyC00WmQBvPoFZ0DZgo5Ym5lwo5PamPXLmW7BUJ0Bg2QbW4Pfwbrx18shxQLC42KwAGC3YDMn3k9u/31UYSSUxgwN7RwzyHx9nQJv1PpbUqG1SnaV3SXi0nxHyAFfAtyQbRI7zjViRcqmtf2hq1CCdNw/fEogV/Donb7ciSB424WRIyWSmTBK5InAMse86MbQGNIHmsThNU1Kl4yHpLutOCp6TtwwZUZECKWtPmJMgIsDBJYqvmwPTGspBcRKZ2bqj8Ts9+Xl14ps9Zqbi4+LumFqopao6mOz5tgZNowBHqQWAPN8k5jXNJDLnfu8MuUoVUqCsy7hXua7xPGb5adNbnhV+VDAGCbpyTpwZbu2CJ+MkYr4ffTx8OSnV+KKpKMtGi9asLmZpaAGYDJIkTJiRGI0prMU4iVrGECfHril+93lTcsa9QJK+UlUUTyRwOSZOJ+udGZaIase0uMwQfjr3RfTqZs8VmJa4gEnGACAoGS3oTjsO5C6dMvEEwPdZHYQIi3XlP7XOq9Dub/wBuXaD5xUEvEct4dypDSLVj6nOtDaMNz8EwVWskGY00y8b8zKM6NZtxUQB2qNzYoLE+jHMDvaB3zMaT2pa+PZYqtU1W3sNNB17r2/SowCunggSW8V7BmPyd+OWk/oBqF7iMOXWqppY3utz4Dyv9KtKuzQEszbgj+WadJY/qILt9lX76KmGMvE+Z9fpamtDc5J8vr9cUQm/23hmdtVNKBIQMqEHIlixLz7wIHGmmu42EgbkWBoeHFoB4m/tAVFXrW3pzTo7AU62CgISYOZlV8Qzjgx76NtQN70G+SeRIJLpGRv0Fm+t3VXDCj4Z4b8So8/8A7Mj6ajqgcIOa0UKtJshptyHwhj0+qtO90ApEwGYqJPsJk/pqNbiuNE7t6biA0yTu+ULSa0nP2E6BOcA7NfWj1nYOA9QUmaDKvcT7gEDAnuRrK5hY44cuoW0VMTe8l1L4ioKGEDw2Isp1mkAesgnA5Hf6aa9uNgDs9/ssrQWPJbluSLbvUJPgVFpoZBNt0iZwGPHAnyk/poWiB3uoVkNcZ5+qc7Wu/nJYEhINSV82eI7HOAWieNA5gNlmrOIYQOKpeq9ojxFVyM03ZA3Ab6nIEA+nbUNPQrmNe5twT4K6huWkUrPGzAWr4a2gHEuGJHB9pIzoC0kSLcU9hg4TfTJSLB3RnW9z+Xz1FAQeVQygAAETmO5M5mSf5Jwp3Bn10/tCUt+4q/4auKv+JSAR1j8oUtjDH+45yDDABon7JVcHncdOuKs6+QkClQG2ZgFNwAaCOQJZJJjMmfadRju8bytdbDFxZOOm7Og9ArVZG+YqgpujpLRarKDjIKhpOQMATpZc0zv81jp06mGDfTy/S6uyp0kdQ1S1RDIwqGsAJmUHkMRjkH+XBhNRrSQWkdb0QotMhwIOsdR4pH1mm9ZwppqlViKkgRfIOSrAlGMAkXW9+c6Y0gctyx1mkvwxcyeY08Uo2O4UbgYdbUmQfmUqLgYI/NiJyBB040y1pwa9eKz0muY3GbibgZ2OnBC9ZpVWNIOR8kIYNpDHP2VpBj0A1VN0MmEynUAa52hv5buOigyrW3LByyU1l2n5gido7MVGPdh76bllyR0G9nTblunif3Zcr78+WqtGmouLLTVZXJC2kfmhVUe8z31KgB7py6Kuo1rn4Tl0ftG7sfw34akHcFZqWj5botpL6HEsfYDWTZqjqx7XJoy47yfhZSzH/L+PV+tSklGiXj5oByAML2ycS36njjW1zg0XWx9RlIaEnjn+vRa19wTtaRKwyUnSiWHJyHttGPLCCTli2kySM1ldUwgE6x4Xz8PhKK/Ua6U0ptKWyxwMs3EwPMAhAAzAn11cCYChp03HC3L16JRCbN6FBkTxKV5RmqFWUuCsgDHlAkYkDkGQNNe9ko3VnB8mDw3eOvgETT6t/Dp4ezpKrMIfcFlLH1iTL5nBhZjymAdL7RupTBtLMMuPhBS3dl2d6hBsCGnSR3uJUljJM5Ix9cemj7em6wSxVpwAM5kmFUldrRKhW8IUwyrLAILRDTClli5sn0GZFioLq+0biLp8Of1oittvEFEU3LNSkkoki5uEJaQIXMATgAfRDhfFqq7VxkHy+0VsqysAtCigaIAJapVY92YIuBzjjnGrBjO/wkVKZfm4xuA+0TvOnblaaO5ZEAuF34dMTxYnrzLWjtE86dFR4u6B5egSwxjWxv8AEnrdKSmt2JqMOPJKD/qbMx6JpPZsbeUQYJmw53PkPkp1s9qyi9diVIMeLV8ZoJwCLhAae449tV2hF4laHCqRAB3aI7qNbwqhWpt1eqguC1axjPEAO+ecyI1oEuABuNyUGNpkl9jwSfedUmqGqorMZua8tnMC85JmIAntOmVWukCQOHBKZTLwYJPDU8Y+06bZmrT43G3pTJYOonAlal0Fh/SRGTplJuIYWCTqZv4TonOp09nONwzytPRv+liep9HsJISuUJP4jKBT+3OPeRptSmM2gniMlp2XbMQALmTum/8AfgUt8WoB4Zd7D2DEqf8AlJjWeSLBb+ypkh+ETyup7RVzOY1UgZoapcIj2TTcb4OsVCy5xeeJz3n9o0qNy0kmVDc7E0yqhxDrIHPryBI++oHT4KjcSmm06mUZAKYqusMrYB9IxGO+P01TodPihawtyspdCNJG3IepNJ8O/DK3zBpB8wDHPfHHrDUhobrp4fat9A1Lndfkj92q0yBZELJDFuHPldXyLM28GSCYGqxTny66yXPOyhoHWvwIlEdJ3KhGV2VQp/MCV91UjBOR3juO2lPAzCfQpuyK7ueqFQzNUBQlYFzhWEECBEtJ+w5nvqmstC0Cd6TdN2Qartyy3TAZVYKFC4GQIu+XieDOTprzYiVKTRMLe9R3FJVBZlC0VAKKpsvggBbpljPoDiRrKSLuC1kgQPTrVR6StVX2zVTUZapkqqgs7eGVUFj3amVBtOImZk6UD3y2NDbmsb8dKoMQjFaNxG/jCa/wKGiRSL0GEgUWdXsIT8RSwLLETPfzKe2qe0jI9a+q1tGKNOtywlXfMUNTwzaqEKSPCK2kAkZN4WAPNgycTp5BBixkLgbVVcKwGcWy18D0dFX1KogqU6z0VanUhwMFzKhVDmcqGEyOc/TTS6LJWMh3mUl3lgZFUmaauSfcN/aDH299UwB1Pjqgogvplx1j2sp7YqKNaoqzuFQ03HIhmW1w3BuBIMxke+mvAsDlZa8IIgk4Tflw6yVNWrRoCkHo1KhKC2p4wUi1jlVCERMxJPHPpZbjBQYX7RjcDGkEb/FX7OharVRLlyIDwrTmZYTOPT1GlsLQ2X2iwjz8Fz6tQucKZsBMxJHCxj1Vuy2D7istKijVSIZ1pCLR6XT5ZyLmOOc8ajDjdIEblooU3uEgTz14n+lp6vwu1UOH3W1plRaqXqItkCmpJAVQTJIJMk8mdMFIuTxRkySEt23whWpy1WtQpUfz1qdZGUEcyFIZjxCyBPMAZhphud0R2bERJkeflpmgeo9f2qt/7Xbhkp/NVqi9qhJmYIJAHYAjGdEMQEQJR1aDpDGW65wob7q1V0XcKlKipLU/Eppa8xmWUyPL9J1eM5BKfQJAkExGtvLL6S3wN3u0LualS5gFq1SQhVSZtd8GCAIX30WVytQDGPaY0Pnu90Q3TaW2adwS+BCgMlOeADVIH6ICYDGRGgwl3JKdNSGt66/SrbeE1ah2zu1KQAHpoE/Q3AL6TDRzkaEnAISK1Gky0X3yZTWt1zdVfJ47UkVJiiLFMQM2EDPGSRou1eYaCAlOe0X9P1+lXXK+Q0qJZlAmWWJJ/mFxJ7XEjIERpIF4OarG1xAFhy3cLInbdb3SP+EiUlYkeHTZiGJmTPzGPrwMDTCzQLWO7/G3O0dblbv+s7qbTVquQIvpM1LmJIAZfr5jJxjVS4NEdfaUTUJLg6Ouvtdq9UViQenmoV/NWq1apH/K0QDExd304OkABs8SgdVDbuIHhH7Qe8+I6iN+HR2tNmW0vTAvVe2FwD6Z7ZOoCQAT4J9J7XA5+UT1qqNxvPEhjSkpwzkqIJkRyARnjTm4IjPW6RUo1XGS7Pdw8rKjqlFHHiCokzP5nxj8xN3t3H008kPCRQc+i7AQTpoP18rM7xbTaRE9wZBGs7hC7tHvNxX8lHZwDyBI5n/fvoDdG+62Xw5053rXbWpVti0mg5vBieJhgeM49tJJeGGRn5eKeACQCf0jetV0SrQo16bAZ8RmqqzexIUtbHMYnWagGuJcLW0GvytFZpDQCQb8rdaq7Y7PZbgORVYlTi5QBjgkgd4554jOjeHtpTN1llpqECYT/a9BdFZlrUysC4VBySP+tcQJ8w/SNc5jzUHejOBdamuawz8JZ1Na0EOUpqB8jr4lNDK+a5R6+oGn0yGuwk8L28EdVoqMDgPL5SWvsdyr5rUi6gsF8N3vgcmZlV/mOFmMRrWxzSLBYIdOSgvSHohTVQ0yAFVoawiB8rSYmJPqdM7ZgMFKqMqN70GE86PtaO1Zao/Fc8DhBg+bxGA8wngAmBHedJfUbigZdZfKcwHCHRfy800o7WkQ1WpUWpXdT4YBC00BxKBpyQI8Qwc9uNJe2AQ1PoP7Os2q45H5Svo/VV/h6tCtLPAWmC0KFuBIvgwQZI4H9Q0LQ14F8l3f/Itkv2wb3XZxocwfkck1febklEYpVQn5JCgKSDJgeckHkYNxHfIOrDFDvLjmvIt2l5OF5vv0OnnwSXrNTxErOqkEBgZIw6uHAA5CLgAGODgZ1AcJY7l+1gfWNR2AtgDFPib8UD1Ldiql4pGymC4KjCrUgqrCZW15IMkEMwwRnU2JM8h8eiS8mqzA0XBieCzm6NlQhWBCipTDjFw/KfuIP301uvgtNOLxfIpr02mGFceZQ5RpUyVFWsFcLgTAI5xIPqdESHZowJZAMwMuQQhV9zvLaSTYRTp0l5tTyyTwFmSSYGdVU/hA1Q9mRRDGi5uTun5T3/hlPxfxD/EPH+HTlaNMZk1Kv5l5Ji1e0txpDDBAAnifhJp0A1uClc6nToI7qNSpTVaVXd06FMC7+FpobSIJJaLBFoOCDOMmZ06S4x/XXitFSg4Nh9Qk9efis/uTtnAC3ABw/wAtzHyxyCBJIBPbiNRxgxKyOqOaC1rYHE9aozf9TJFtGnFBxYZVrmFqgrepEqGmY5k3TOoC3PVaA5wYMNuuRXW+GaBQGo703pgzRQKVeThlqHy2z8ytDCI5iSa4gy7LkrNUMEgy479N0RkpbSjsdnTjcMdzc94VgwpiPKcAedgIBkxng92tjM+inaVHmWtuLW4+Sn1P46rGRSreEv8AJTpsGAxg1DawnnEc6hecgIQMZUJAOW+faJ90BvviJ/DUywkW2XAExGWWn5ue7u7MZOM6HFP8euuKA0nVDE239Z+QCH2+0DgK9UmqR5KdKwKkCTeSbQAMkDj1Y40vDLsk8bOyLevXW5X9K31JSD/CU3X1d6hYkd5BwJz+mjFNqYzZzm6OUW8d6Orbja1AANq1F/Va/wCH9WR0MD6HTAABCdhcB3I8OvlXbmpRBHhPUY22uyixB6AFs1PfCjiNA4QFne0tEHrwlV0HVTcGZn7LBiO8meD/AK/XQk6pRLnAzA+f6VG96srkUyviFeKStEH0CjnTWh7rDJL7EBuImJ1if6QCuHCqm0FEpJvly0D1U4Efrj30YAiCLp47pu8E+EX68d6YbbbIW/FZvl/xSCFGIxyCfYTyNE4AQXm29YnVIacF40Suns6VR7RVwJi9lW49vXPpJE6HE57w2n5mwQmvVY0ks8pPXFCdYpUEVRTSm1xgsKrlhHMofKO+nGmGNkwT5XWrY6teo44yRF/4iD45pVQ6ezE2I7/5RIHpnSQ0nJdB+00mfzcBzX1+vtEqU3BpU1BUzlR24OJj2OudVJDCZ4rotI3L5lttt+Ebr1Cm1So/SfUHPHPvrQSSQd6RlYJn0rp8VGdGUtTggkSQTzAEgY7xjQVD3DOSBzoIjNbLp25aosIiuIDM4IhVJkNcYB4ODExEga5tTZA04jb7/orS2pIujqOyJSLxC0hGeBHJ4GbvL2GDnWmow3J0QCq0EAc1DpnTlS5qKrepF7wTgEN5jxhhNufXvqnPcAHDL0R4wSZzV1XrRZ3Um5yRhVgAmBAx5iZ4Pcn66jQXBGagDZbkof8AC0lh+EtRcGC1NVM3FSJyxEy54mY0Yp4reUpQe3MjyzXW2e5pU1KU2qKAStltRZBkZUQczBOYPM6ZhqNHeHylYmu1WQ3D1dvWFUSrEl1MEckyMxxxjGsl2le52It/I/jzSq6W8sjzWwo9VqVHoUmABWkroVi50AtBWZDOMEr/AExBjN7RSNQ99stgc8h1yXgKL6JoltQkPGVpBj2NtUh23TnqUtxSVlaqzhZClOUBe4t8qqDJJj5THMaGiwVA0NyF/IrH/jPpvwRcwb3Pev8AKB3fWqSvYyg7Zj+LYtl5AgVAok4MWr25OZ1pB7R5jLRel/I/jaX4/wDH06ZE1Hm/IC49vFZHclZaw3Kcg9yI5I7H2+utABESvMBuF17c1qfgTYioAysFKLUFZmY2ohlgZGQbgsGfQj00Tx17JgYTWcOR9IRXgV3pVRQV6G2eC1auadI1CBDOQbWYFSCqDyz3xmqjmxh0GUa9bknsZccbjG7PwQdbqG2oIFSqaro1wamCTxj8ZoVR6lVY8DgaoNm7uvBOdlhHdHDNKkdqxuJWkCoCki4txyT5maAPMB6Y0cblnxMxGJJ3fegTTaUEQzbTLMoCszQqmT5mDfPU+8Acg6Hs8y6w39eyR/kw4ADE7K3XrKKq/EgLilSSnVqjC1arp4a/fCHIkBVHpJ0YbRYJAJ63JzBtD/5kNHr4aRxKR7s7uk11WlznxjD0xHBQ0jaCOIBkeg0HdddxRuoU6YxTc5ARfzRm6+JNtvKobdXo2F/iR5gY4kqoYH6h+04GmlpOVk7s6pu7ytP7VPUPhSom3O5p1Eq0Fgkh0JyYlY+cXYmFafy6EDNFhAGgKR7fZlybL/p4bmJ/ygnsc/TViCbpbq+GA6D/APYac/ZG9P8AhTdVW/8Aj1Ssn8jAGD2Lgfr7avWAnt2inbr2TuvQG3YU6u3BeJzVxB+WLMfufpoojNR2KoJa+BwCjX3CEi6mqL/Rlv8AqIOfePtoXPbKQe4buJ52VNXqhbFNVRQCME85wTOZz3Gqm1ggALhiHXXipHas0XOXEibVC01n3nP0jQhjT3is9UQ2Qb87lMnimrUttTVVZYNRUa+YyRmSeO8HTS5oPcBcVXaVCP8AYRG7l1dL9hVcU2YszXHvkmMAmB6+kcRqTWNj+0Dgwd6Ouuah1AVKlORSd7SLgg/sBkEAg8HTOwLzq4hRrqQaBiDZynq+7RBO/kzUIPK3lZ4kY4I7ZjTQbQoKOF0kDjE8uYUKYFZCHQuwPA8oWfT0j9+2oHTZyF5dQeDTdA856/tX7KqUFkNjhGqISPcEIBH/AH0TAW2CXXAqHGddQD63N1qa3W9iyr4RpUpyy8ED+okxPtnXJFFwfM29F6k1O7BCV9UG3rVRToy8gealJLn0AYEHH8qjRtY8ydyTVqtpkBMeldDrK3hU6NQMYmpUEEjj6QPQf66pjHVjhyCRUdHezTnf9KNK2matJyCCWAUR6yLrruRBGkVWgvw4stybTqYWpnQrVEWKYWyQCSjN8xk+YmGJJws+sjVllTDhOR4eV9UTXNJxDP8AahszUViSODkNTYErxk8AfX27QdLa8ttHwmEAq3beCT5qZ+b+a20sPaCvI/X30dMNblMqyXIXcbKmrtSpUUKEwfDgEwIyWPmgYnsAPTU7zpnRXjwpNX6dslFSoK7U64YSKNY5g4gjEAH8sEQRmToXVXMAwnwR0KXb1MDGyTuusr1PqFSqRe9SqVHluZnIHeJzz20rEXmXFe3azZ/xGy943OZ3lOunutekdvULI9oqbWoMHM+WcHgsLO4JE3KDrex4czCbEdZ/S+Yvw5tJJMzOh4dQg6u6O3otRWoGLZqsswDGVB/NHF5yYOM6yPqh1mf2vafgfxIokbRtNtWg8rn5hJuobOPDyKpqAytM3GmBBXIESZMiTx2401oa1ljcZrzX5v8AKu2zajUDgGsgNB13zzsq9j0umVX8UuwDMybdQxUASS7sbQOx5zgGdaHBYKry6TGcZ25Jr0jqXgbZRtAFepVBN5nABWWeB/lAUiLj3MaQ6m9zu+4xuCI19HZ8P7QXUj47+G9SoWqKCpNzkspgKcSy3B+B2HoNGf8AUMUJVOp2Qc+Jy4JXt1i0KpZiYGeTiAq++PMTnAgc6MkQo9xfYWPQz+FouodJrbVGrsU8VGVXuh1pkkeWQ/lIDAmRIkRzoKdYl4snU9jp4QHeQ+Up6Fsae6eolWr+NgrLgNUEZUEgqT3CwMQBGtDsi4qVmGm9paO5qPnmh9zU/hq1RPBtKiFFSblkYaabKGJH1XPB0tom8ohRDwbzPGVbt+rsElkZlC5q0vI6ktKXgCx1uPDDv5WGiw2gKm7PhJwnkMwnHTa1Xco9IVNuzOhC3pTuN3NjKAyke4MZ0NKmZyWc7W9rsL223/eaRdQ6Nudqy30qhBF3DWv38rL5XxyVJ+0aY5gGa09yqJcANx+eW5TNUwv8O7o902PT7kgABmBJP0n9dUwHXJBSY4E4wC3fKebM1EDfxW8IqctTVyzgjIBVfl+h4nOdML35hX2dM/8AtsHPRL627aqr1EchQYDwCz5hZZiYPc5/QDSXNm7jKB1HD/M9creSqo0rULu8mcFiWj6D1n7aoQ3L0VNcwCw9E58ngtdVq3OsMEppJ/SYXtiJ0QJJkpL3MZ3Wi/Hjnr1yXtgtAk+KSRTHlW9SQY7lLiIIOCBz7at1iNPLoKmPeQe6Byn+j5+KuqOZV48RTi9mNNFA48y5Mdp9sHjTMRsA6fT1SW0yJcWx4Tfl1zRfilvKEswGUBfDQgn/AK2k5z+061NvkM9f2sVdzol5nSB1CJppVp/I4cE+akwwoIMQ2WEHMEQQT9q7KTjPkCbpo2poGDKBnAjrT1zSCo9KrUYLt9sPPNhFpbAmGggcHGZjjRAAGIGmfWu9DWq1AMQe4CMxkOY6hK+pdKsAcIygd7iYzg3f74GpUZmQCB17J2z7ZiOEuBPLzsg6lcs0Pa0KIaBJH25550rEQb3W3CMGJkt0iYFuat6htaqW1aq0xPyrNNhPuq4+x1iYcLsOq7LhibZfVv8A0t3K1aJrDbUabqSrvTCoWjgmTKjnGNdOq1lOmHNEB11yKbnGsWEzh879ZwnPWOpHFSq9VNuh/EUK3AyPyHExm4a47NpPaYnnunIayunR2Z+0PFKnnxMWWc6t8UdPrjwlolgGBDMQhgZIn8ueJJzJjVVH0XkGCI9V0nfhdtpjugOnQGY65pR1LeUUFyFVW24LcztxB88lb5xxA0DHAOInrrNY6uxV2fzpkHiOvlO6FerXpqiOyuVDq4ZmJB5vGRFsjgfrplaXTh8eKz0gWRik/CRdb3JWlhUFdCEZWqvPMEqA3vOZiO+sjS03mF1KH46vWyYTx080rq7+kqrbTmqpnxHN0nv5TIP3/wD4Ze22DNdjZP8Ax4B3abVAA0HyUtZz+YEH0Ig/p29dKLIML0+zvpCkHMADdOW9QDkEQGJ7BQSxJMAADJP/AJ1GsxWSts2qjQYHVhLeU8kb1LaVqC02qqReJADKzKORcFJKTMwfX10XZGYXM/8AX/x4Bm0cEo3NZrARm5ihp2td/b6e/GtFOiPFea/L/m/89hp0+60XnXhyHuvdVpOH89M3ZFpDDJHFg7xmO+I76KhlAXlNmcBIJ879Djpqr9q60UanXBqmqgmkjWlVXzCWGPzTaJB7nTwQ24V1QC7FTtGuhJtryVdQNTcU6YR7gGUuaIYTlR4ivapiDE/Uao0wTaynccJcY5SR5RMJj13pldbazQAKazVWmfCBMm01EZgDJIJPrqESIIKvBhbDZIG4gny185R+y6JRSkrh69R1UMxorTpIggnytVEvkciB94GlVWNB7xg8Z1yTKdFtUYmAm+/dml2+661FaZQEpVF87haT3ZIMBVYgyO7TkYyDomU0Y2cizSfNK6/XFfLU6HabEtGOMBeffVGi+bJDtiq4paSE63nVmrCma6+LTdPwj5TIOCs4NykZUmQc+h0sOaD3tPDoe6y1GbTTFnxHXVlKvt9jg1tvuAwAC+GVQgQIjxWZOOIHEa0MrUnCZI5X680yntFQ2c4EcJ+B8JDvTRWQm1rxPNard5ZHCpSCzHcltW17CLO9lra5r4ioPDP3+LrQ/D4jb1au33denYpY0akOq+gNIjPs649QIOrLnAiLhMbAEOjw13o+jvKjFSwp7vb81HXw1YFhJVQLalEAzbcPN2OY1eEZ5FWcBs8jgPv9IPqXTaZpCptWpeGZApVgtMwCARezWg5OWB41GlwPeuqqMBJ/2OHiPr5Uuo7Om606W4qvRULKMtWgwHbNkKwx2gz9tNbhKTgewyAHeBPyUBU2dA2pTqmsVwFBSgAe1zV8T7DPOhLRqmOJfGEWzvl6Qmf/APm91Ve6tc2VVUpkVfdTk2QI+YL6j00GMDumR4Jbg7/9bQTlNh+/Vc39Ztu4pFvAQ2yq2O5P+YEqgA5NokcA86dAA6661WJtKpBJbJ5mP3PA84TChv2S9jazWAG4i0g+VYkGf19dAWMDhAyTaZqGmRj8DvQVKuWYSVYLlR5SPsRxBkTI07tG4b+vqsnYljjJnfCY0N9TrAo7TUi6bgFaO4KiCcA5jTm4nwNSkkMa0uItMa2+ffckfVaPjQ7BnXviCIPP9X2nnTKrsbYOe5BsrXUpaIbxJt+l6hTKNLKWPaBLQRgwOR3wIHcaU1p/lohqEOs0xv3fr3OiFr0KNTkAx7lT97YnR90lNbUrU8j8+6No2PBapTCCYp1Jj6kCP2OvPucWCD6L2lCjVrn/AFtJ3pt0epW2lM1tsUFy2tUAWwE+iXXEgevrgd9X/nPps7O8GOYjdpdaG/iWdoTXOFzQY3GfpZPqSVDUqMa7sWy5LMCzd7hxq6W0YmBhHhoo/YQx3aMPjqo7bp9Y+ZKbvyMKSCR6MMfXQudTd3SYXY2fba2zHETiB0m/CP2i6XTtwRJoOomJNvf3nOllrRkV0qf/AJBs5HflvqiU6LuGtJplVYkK9QwpjmDmQPX6xohSdl+vdU/8/sTRLL8gmdP4Kq3BDXoBiLgiF3YiJxCgcAnnTW7MTnpmsVb/AMlaB3G55Si+odDp7JGqpVZ2+UioqwQSMCOMiZ5j7zTiGDurE2rtf5CsykXQCb201WQqVXZwRczlp8uW9SRPfnS6LcTpK7f5zaW7PsZa2xMAK7xGp1LlNrK2CRMH3HfQMdhdK1bRRbtuw4W/9NBHkCER07pFWqXa+lQvUhneqFUmYYRbLd5icwJjW3DOXwvmlSmWy02Iz8EXv+mLt6JDbmiSsyA9jt2XwmkvwO4jPYY1A105XWUU2NnXK2l+GnUhZ+v1FFqhsojoDmq1Qk+7RKnsQeM9iNQtce8Mwl16LqgJYLi0dQnPXt27hW3iGqsRS3VIWVKWLilSnw4AtIGMZU503tmvsbHr1V0SzDBdnofif2vbrcVqSCkCKNelPiVKdJClSmwDUmkj2PnGCCJyNQVLWCWcNJzcTb6X6kpcp3gJ3FOpSZxyq1BdGfykgN9AT9NJx08suutE3HRce8SDvNvhWv1cBwjbaqlVmF8qigk/L5SoAweSR9dR1MkGHCetyFmyOae4/wAM0yHw0m4DGytTiAzWE2jJACzMkiOXHpGNAK5bYx8LqsNXCBUbyI+kg6v8KqiOULXI/JJCsuYiVAvnsSOywW05m0A9SjAJcbz4Qu/BfULFqUa//wASoJecm7ABpi0m+Y9JC8ggHV1mAkOGfWfBZdoph4kGCnlTpzUzCvfTi1amMhhcrXDDU2Uk5llyBkaqpTptubddBcKt3HERHz9HorJb81qDMpZl7rBgH0gkWkR99WKdN4EtC6dKlRrNBLear3O/rLTVWYlqgDzMsq5AAI+WTJPEi3to20aYNgm09npB5wtEC3irdttytNajVx4jABUUkuBM/MODxMZA5jjTLJwa2S0NTvrvVqrFadNwopoi3IQzM0ee+PLMn9RzzqAhsJLWNd/7gz04K1ep161B1r00KtCqxFtUsMghR5SojJIEyMnsQqDKEDqQDgabo55ddQuUqe3IFKysxI8xlVUekypj6L99LMb0pzjJLyJ0v9fKtehVqEUaLUqaCfICJePQKrSfYhdG15JAb16rMHUu8HSfPPrirT1MAohYNA811RkHGJxnv276sVB/0rf3TYQOAB+UfUUGCgkMCGF5tg8wQmccE/ppgeIxe6zS2bk8Lbt99+5dHTTbdTMqfK6MAxAGPIwiB7c/21G02ESO9CrtSO6e6TeRa/GZlQOw2y0Caq3VgSoJDyQeLI+VucmMz2On0wwzi8NOihqVKrHf6bA8jfjOY5KjpHSh4halUqlAZWoxPMZUKw4Hr76JtAOcMBO/kse2bW5zIqBs5Rw3yN+5GVdpCsoW4XYuI55kE6eWDE4G87/hZG1ZcHExbTdxQNOulQDAQxwyFjzB58wM9vppTXtaMJ03rUab2E5nkY9rKk9OaTeoIWTCkTj1g4HudeYDHEybL6ZQ/I7PstMikMTtxRO0d6JvpqFkG1lgwD6iDBPEn31neHs7rjfrJdnZNpo7bSuOYMjL1Q/U6zFTKh2PnttMnvgDj10FADFYxpKZt7KIoyRIEW3xvRuyqBhRKlmpnkEMucXCDjnsJJI051HC83lcdn5TuOa5sAiEeKFateEKoA1t61ALR/KQxtmJ4nTJeQMLZ55LEynQbLqru7wzWl6btKw2puqTUpqfxHdrbRmJICqO8AHjmI1rfUqvZiIuM1he2k6rhpSBoEn6d1YPtWqeIqbhvKr2ea8wQEjkqgMn5VGW40/GGsxs4dfBQuo1G1MDwdY69Qs/8Yb0vuGb+INVWAJQCEpkCIEYbGbhPPOsNV0nCBx817L/AMe2bBSO0O1ECd2p8UBvej7taIQLTC12UQ5UNkEz5si0AkntPc41potixC4X5Xb2165IPdbbmhdvt2uNMX1GRSSbSPKo+aOYA/aJ0itTP8gup+B/LsazsKhgaH4RArConhVSfDOFbBNMzhgCMjmVHM6Ux8ESul+W/DUtrGNg73v1vXOldO26nw6lN6gAdlVAh4AF1zYtMMxECIX7vdVcRLTzO5fOtt2evSrFjmlrvrXj4KighJNxRYySBcAkQAcKU+hAmPbVteA4FxserLl7Sw0nCO/4nPryRO36ikQSz0yLTUqFFBjsRaOPX8s5IBOjrjFdufFBgqH+UA6AdHrJUddqOLBWZ7QpSItNi/LxyRnI7GO2qDi4zrZOoOc54lsm0TzVnSPh3xUvp1R4ZDXOrNEcqplQFYLPlzdjE6bVD2CSJ6utzazHdxwwncftP+g7ao1OKtO9rQLxTNy5CgGYDrjBIu82G9Mn+suxAe5/rwVBoNsLfL3Tfb0xSSxatr8ACmxAg4nENbyLhiTo3ANOcda2WugSQCTPmqmol6VgvqO0HwyoVXEy8+KFzlmgGDxE6ptIH+Jv10E4vcZxDx9llG2EVKlOoVD0yjNYIUzkSGJUkN5VgWn0yDppc1sAiM0ozctMqqp1AMHpUmakxWaiVIsJDFpAGAQQpkGfM2CJGmMZYhxsVyazcN3XafPrqyUHe3LY3lzL444xaTDSYMiD9QdUKWC0om0S0S240603XslosEwOfUM37D+50yCVsJqWxHwsFarmtVChnubPlBkjniJ0dwE4EwtEnQ66i1BSoIBJNVgrH3My0cZIjQkpTruz668ULSqBHd3rCtCi51Y2zmQCbSwAgSMZxxqg0pXYSIb7fcoTZ75Fe5qLsz5HnMweD82B/pGqwu3+iHsaoBhw8h9LW7YbQFVG2rXtkVFcyZHABeJnuPpprAwCXZ8ElrXvBg+3xl7oj/ge0ek3+OrFibqlreaPQEeU+h4xwRow1pJIKFr+zIxCeSo3VEK4UeWsvcLCOOxj9dE6m2ADmqpmWm0t9RyRQQv5lsXHmKgmCOfLEqeJH3GqGztdkI9PZZ3lrDBk7upS7f8AUEeooeGUY5tJP+bn6YP0OiDSB/KeaQQRoubjpqPLUw5IF0MCDjBhlJU47eU+2ntbiNplJNdrLNdbjHXvzS3a7B0cMjnwHHn8w7cAg8H340o4zdk7upTqldj2YXjvjJPttRDLNVHqejgmfoRPp3GtVFmO1yBut/a5VR5aYpkN4fuPROuodGZvwphgZgwo9c99eTqOfUgt0sV9F2OvT2apLm4uaK2vw4xpeGGQs2VIByfqcT/Vz6aOpRqPYA0SQnM/IBtcVcNt3wi9l0dFUUjUFMrJqPEye4k8enY/QaazZmPiIERnqs+07fUqvJcfAZAIzq/RKQRVILFuDkOSeOFKAcZH99FV2VgcA2x0/Y3JQruAk5eHuh9xsxtkp/8Au6dI2wgKYJHIbBFsnuIEjvpxbUbIBaTGR1H2h7Rpu4GOGhWa3FfxilKq1R6jPJJQKghT8pwAvGBkfsMlXE9hg5SdfIjLPJa9m2gUXThByHrnzWcbfVad6KbFKshEA4Y+e2cqeRMCQdUDDIzmOvtdr8Zsj9rrCoRDWk338OMablR0tB4tOUY0wwkKszGYHb9dHTY4mV0/y35GjRYaEwYyCdUK7bvcmoVpFYIFKqzLTVJgDyL5jkzySW9Bh1J998eC8g+jTbTBcbnxTeh0KjSqNUavU8yhSA1qqpM2XuCzywB+wnROOI3PXHRJZVDKeBrR45pf1IUaSkbail0T518aoc85aoOOSVAmONJqYczE8/69lv2T8s+k5oqlxZuFj6X8CVnKfVnnyWeX+impB7ZCSD/oToIwjvZFd/btgo/lKH/47iSIILi4iTpBOe/co9R6juWUmq9S5gGafzKflxOQSTE5z76IUmYhYcF86rbJVp1TTqC/zvJU+j7NgwSntzVqurBVFS7AgsQsWgEEQTMZzow4VjAvEaIQRWkROWdoTx9xTD0qdSjJVRNMzabbpjgqhEEHFpEYExbGycDzvv8AHmqALnghve111vr6aRKXdb8Pa1qfhXIXYEOpwyXDgx5jJYQeCD6jVU6dXvB7pC1tpkODgTvveOW5bbpXRhTRzUqeLWZ5lgAeFAwAIUjkcA8Z1YZaN24rcGhtwPRQHS4JFFVEecoCQWnBifLHrHqMY0bBART3kLvqX4SpUIYUzALEkyomDMyCDbPvq0uu12FZOp0aq7VKiRTQQAKbr8qjGOCYWbRjBjvoSchE+SzdrGUR4zxSirsKoOfOXAan/OsnPeIPmFpnABxoxWECFe0YXENGZzHD45o/a/DFwVS34lVjSNMwGpsrfiZ/NCw0AyRdE6extpKz1HVZAAyvz3f2hOrbKygTApVaFXw6wVjZUVgTSdQSSskQQIGQcavAIOqa00yRN5359f0lOzNQSxdk9LcY9ZHmjMc99VAWmGZIqvWYiFcgt81RzYPTF0ACJ4GrBO5CBAysm3RuuGkBTeyqhWAPCgH08yhJ9ZMjGZ1Qa0ODiFnLWScBv1pmndA0SoNDaUwwEM7FUSB3LXBR6T7CNXDSdTwVPkwC6ApfxTk/hFGJMCy6yf8AmJu9iQBqdk3d6qrtsbDkPb+yjP42AA6lDm9SwPpBAMwPfTWUhGqyPe8utBHJSo9RpPNzFYES4EfqBg8e2mgTaUqpTcLxn4pL1/qpRl8Ji4iKhBUSPoeT/vGikhoIS2Ma4FpgbjfNKtpS20XEeY/lvdZz2n5W/Y/fQFjXySVH1a4hhEjfY+2Y9k1227SnIAZiMKysb1ns8HIn+YafRLaTtfn+lzqlJ9S5gTmCLHlx3wpbXqqNM+UnytI4Pbjj68asV24sWqp2yOBF7ZhMam7BAKqpbvE/21pY9hby3FZG0iCQSQFrXSCVJUvcSzEGWY/ufTn9NeRpjtC0tAAAhe7IwziuUyan8pzUbhYlWMcgW8D6R9dbG2diieSBwhuFMNr0gDNVVBb/APGuQJ4knmPbGrdRAaWzf2PNGxpnE4eCH6n8O+MFWpXZKFMg2jEkcEt6ei5+mlYdpe7EXARwvlnuWgmiGkYfpD7r4V25YXVmZ2+Uknj0XHHrH/nS/wDFq4hiqSdeWiLtqRHdbASX4rbbbRVKFXq05WkhtJVoi8mLhAnv37dnV8AEggk7v0tf4n8c/a60XawZ/Q4rG9A6LU3lUM8mmT5mnk+k8j9z6eoTRol69D+V/LUthpjZ9n/llA0/a2u++FNvSik6tXqgflupIoiAIQi4xxJ9znUceylkknWF5OrU7Sp2kRPj9oyhtlpiy1adMJ5bhJWPv+pPtpLgXEtS8V8RVFLZU0KsKa3Eklov/S4/MR+nGhEtseuSkg3CBbcTXFMAQfK/5SZ4WV5gwSpMca10aOJhKzvrQ8MOqzvVPhVlWab+NUU2lFtlpLFieCSMj76lRhLQY6/tdX8d+UqbDUOHvNNy3jwOiXV1q0kq7c0gzFleoADJFMmFxkJ+hkaQHEWOU5+im27M2tsLtqL5quMubwOnhwTbolOmoFWjRUTWlyGZgq22qpmZBZmbBAlQCJGD7XAQ0SubS2anUph4i2iM3yK9dXLeeCFxhyChhiMiZOecTqm4i/PcmVaQLu7YgWSyjv8A+GqLS3IZwKrNTqvBZFb5gcSUBCHHBicEAdEQ6xssQqE3Atb98083fVPHVnoMpIMLUDgJiVnjzTIEYHvidZ3tAcYzC6FN4cITCqFSir1HgwPxQT5fLJGcf6e41A0m+So28Fmq3XC+4NIILQCRcI4iSGPeY4PfOpVAaZCUyo5zYUatWGLLbnGT5WJOSexAkCdIY65ET9pddpAEZrh2FtR/HINQuo8QEjBUnyt+UCVyBItI40NQVIme9p/XJXQYGFxcJJ1+kn3uwFVXoqHep4xanUhYJBF+cAmCy88hTIGdaKVUgd83hGWf9NFt6hQ6F4i1F/MDYy+bzqxuTnMiqswYiWU5EaY97mWlB2bnMJbYjI8f61Wf3DikCtGoFDC2oCuQQflkzacTiO47HRtLtQkUy9xHaMuNes0T0eixIKqjXDJqVE/sTI+3toHNcbn0Sq9N9XuudHJF161Wi1j0yKLZDRTvPBim6yViMeY4J0Yw0xYed480LqLGAEZ87eKttpM34e4ajgeWqgcEkyc2FQB6nn76rE8CWwQm0hH/AD7qyvW8AXfhVl/M1JgrIf6kQskR+aAMHTRJEpjpf3fe/wAK8dVTdKAtVQQpgVALj6AGRnjM/bTGhxtmslQmkSXAjiMvRZfc7l2a1r4iYYRA7x2+mqccJWumzGyTE8Fez0wFuZ2JEKROCP6ByeP10UjCCSsIp1nPIa0DUjf4ptsOh7ioA1NFKHvVNs+vuAfcYOku2loyuj/xXOHeseHWaur9GqCpb5lYCRDiCPZpBMH11oFwCAbrnvd2ch8eXQuodR6dUpqGrBSBB8VD29+GB+uPro203vZiDULalPtMFN1z/wAn40UdnuUZcPxjJmR9f9nQtdeJQVqL2m7V9T2VBlLMSCSSWLZifQHv9dcnDhYGkW3r0wu4u1TTZdUFOZUHHM+b9T29tamPpxBsd6Auc0yp7n4qSmwJUhT9CxHqcwB+s9tIdttGm7C6VtobNVrjE2wG/VAv8b0SYBUQ0C6Bzwe8R+p0dLaRWs0eefkrq7I6iJdfkkvUviyxyz1L7hAVShx/oJHr6CO2l9o5od2pvy8kzZtiq7U4Ci2wzPPekvw50ir1PcmtVzRVpdmJi0cKI9uwgc6VRpF5xOy1K9L+Q2xn47ZxstA9+LndvJ56L6T09aIBeiIpUxYlNQBk4EADykk3EnOQTGtrhhp93XLxyj7K8UHipULiZjP9rLVN/wCC1irdDHxHLXL3JgnJjg9hHtrC1jhAdnvKt9QC4Ud7VWuhC1F8NcljJOcCRny8n1Ppo2NLT3kqr/sb3clzp9Y2OKQDqfJTa8q9wJVj3AGJxJEDnVmSIcDnnwUp927cr+ao3wNOsnh2KEYAwfnyLix5ki4yeSJOjoH/AGEHiif3QI0IRHVd9SWvTF0DJUoYPPmEj3z6nOjuBGSc4YiJXNj0keIWwCQ0xyS7BmZ/UyJ+59dZqrD/ABnzTaRGZS3edHNNKlQVAiVCQVWYOSZj0uY9hyPvctmHCOKy9m9hlh1y4LPdepFlDqjraWYWVI5Ve31AwIAABxJ0NJ0OgrW6DdWfDO5NhTdEWEqaRIJamZgQxHBJnPykk8FtbDVY/uOzylYqlMtJcwcx9deqabfZeE9VWUEVVssCLYQVIDGQSsEwTzI7wNLZ3Hhjk1jsTcTUE9Jqi+GzPTVVipTDShIAUnlbgQFJJx7c6p7y04R7Jxc0w4iV3+CpIjNLuFMEGOB3tQEkE4idJc1zjBcqFVrcmpfW6oL0phIa4As2PcKBmBH6mcnnRNYA2AlPBdclNundSpVBVpsCChwrQS0GZWTghpjMg+x057NQhBdO5MOoUqSrTdYs+XyKpBY5UYMq+Ow+5zrGWWxDn11wW6k4jumEv31KvTb+LkhCJqocnyqqghRwsDJBPMnOtBeKroGnXPxSBNFlhM6a8PLduVVb4YpbinfbL1MtUU+U1ADmJtlsk45JPfT2kgJOIxib4LLVfgncX+ei0lbgFtg54BmBIzGr7SIlEHuNoujdt8HOPKfw2PHCqBHJyCx9hpeN5dGizdnVc+47vFMNx8MyQAxWqEuGRbUAwbZ8wKY+xBzkg23smkFolZ6x6QKguk1AjNafLgziR29DE++nAwmQHXRXSdnRsumERWJYiLo4BjImSIIGiYO8AsO0h570xOn19q//AIV4qkFrQWkG3z8DFv8AeP30NWoNFko1hTMCeKaU6+32whnNWoI+UIrSeMnnjvzqDZi4A1SBwCayq50mmDE5mY8NV1/jMCPD29hYEhnJYSORg4Pf/vq+w2YD/o+i0CnXNsTfKfdLesbyrUZTUIw0KVC9xOPb10w1mYMDRAzS/wDDDyXPcSYi6M6Z15am0qrVYXpMI+JBGCs5IPBHrrZ+LM1SzSOpXJ2/Y6jKlPDJvnuWc224UibR9o/trOcGIwFsq0qjMyfFb74R3dSoj1WbuTbHpxJ765734aYXXDe+Uw2+/c1ACZmSZAP98T9QR7aTTAqPbTynVOaGhhebwkPxdUtqmC/yg+ZyxnudYKlDBXc2ZuuzsldzqAKT9F2aVVNSoLlX8mQCfcjJ+mnOdgySK9R0W1RvVNnSVFcUwogkokKMDA4OpRY6pXLC7Sd6Kh+ZrbHs+FgFyvrvTunLt+notPA8MFhGGZgCzHuZJ9eMa7YaGHABZcSpVqVm9rUMuNyqOtK1KhNNipZvMRzjyiD29dYtvqOY5tNusq6DBgLuSwVOL2Am0CLbjBkEknOSf04xpYbDcPVlme8l6po7+0CkihQEJMR5jmCRHPP66jxN0LHkDCOKhR258MtdBd0orAiwNTNS4Z+YBbe2CdO3N4wlsHdLuA9RPomfUKlNHFBEIXwXJJYtNoK9xgkLzzk6Psg15jd9LQ12JoCC+EP/AIy7iWl3m0sW+ZiMk+xzEToS2HkZra1ocwE5rVUVAmAFaYLADtOYiJ+s86V2YnEEYsIQdPZhFqFz4h8itdPmmTPOPQxoXGWEnyWcWqlZD4hvpoKN484XzWwQHDtAzwI+/fSRHaCdy0ELP/Dz1K4qFqjB0UebGZk5Hr7z6emm7Q1obMW3K2gSvpdTdijRPlLFREzHCAngcnAP+UHnOtNEY2ycxb5SXsFN3d1WX6jWJ3JB5qCmxOR8xKEQDwQBoNoyDgrYJkILZ0DTN6t5qtzsY9GKxzkHn6zrKahMIagsr97t1/g3rx56K3r7kEc/f9Na6bA4JIecIHWaedL6PSNQVGUO1kEv5pJBuMNIBMmSBpZIFMHf8mPRFSL31LGADlyUBsabjbVoZC9SSEYgGEYCf5jgeY5jGqoMxOibeafVqFtld8TUVNG0jlgzRAmO2QY9DHOfU60EYQXDPJKL7gnST6JenV6tVAoawGmHhMckrE89udVSdmBpbfksrqrnxpO7miWqutgFSr52tJZy2Fn17n15/vpj3FgGswPMSqFMmbn1+1V052akrO7OWyS1p4wI8uPc9+886Z2WK7tbbvnNZ+3cDAJtfOfdLE3zVHNQQo26yFE5J8vMyv0GlVGtbWbTaIzJPLQbvVL7eqWkudOnnbxSzc7o7tyKnlgD5MZDWho9fPOIEjjVuLTYCFsD307zKX0KTfMXYnHt/bWGvtDmuwhY9o2xzyBEI/pJZqha4goCw79tZw8tc3mFmfIbA3IzpNJHT8RFdnUsXM3c4E+wgCIjXXHfJcd6006zmuwNsAERueheFQcrUY02GaTi4fYzP6zByNK7XC+IlaquJzMYMEaoYVWFBHBwp4IBJIESW5P3nTSxsZZ/aQ2s+7gfrJc6Z05dzf4gXy/0g8f20Ly2m4ABFQNSoCS4qG8+FaaIGpu6GYwdSh3yZR7RtBYBIB5r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8" name="Picture 4" descr="http://www.silverback.it/wp-content/uploads/2012/02/SuperStock_1566-018697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772" y="3346736"/>
            <a:ext cx="5117910" cy="3333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Szle_SIW_pavdt_1DxpFLPzBqk7vnlbHXPrbDOEVWJXIQMSs1cw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848" y="4586620"/>
            <a:ext cx="3049567" cy="20293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istitutoveneto.org/venezia/divulgazione/pirelli/pirelli_2005_it/Banca_Dati_Ambientale/192.168.10.66/pirelli_new/divulgazione/valli/img_uc/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91" y="4585648"/>
            <a:ext cx="2617052" cy="2072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680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7921"/>
          </a:xfrm>
        </p:spPr>
        <p:txBody>
          <a:bodyPr>
            <a:norm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Il Parco delle Dune Costiere </a:t>
            </a:r>
            <a:br>
              <a:rPr lang="it-IT" sz="2000" b="1" dirty="0">
                <a:solidFill>
                  <a:srgbClr val="FF0000"/>
                </a:solidFill>
                <a:latin typeface="Lucida Calligraphy" panose="03010101010101010101" pitchFamily="66" charset="0"/>
              </a:rPr>
            </a:br>
            <a:r>
              <a:rPr lang="it-IT" sz="20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da Torre Canne a Torre </a:t>
            </a:r>
            <a:r>
              <a:rPr lang="it-IT" sz="2000" b="1" dirty="0" err="1">
                <a:solidFill>
                  <a:srgbClr val="FF0000"/>
                </a:solidFill>
                <a:latin typeface="Lucida Calligraphy" panose="03010101010101010101" pitchFamily="66" charset="0"/>
              </a:rPr>
              <a:t>S.Leonardo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955342"/>
            <a:ext cx="8797119" cy="278414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it-IT" dirty="0" smtClean="0"/>
              <a:t>Il SIC interessa </a:t>
            </a:r>
            <a:r>
              <a:rPr lang="it-IT" dirty="0"/>
              <a:t>poi un imponente </a:t>
            </a:r>
            <a:r>
              <a:rPr lang="it-IT" b="1" dirty="0">
                <a:solidFill>
                  <a:srgbClr val="FF0000"/>
                </a:solidFill>
              </a:rPr>
              <a:t>sistema </a:t>
            </a:r>
            <a:r>
              <a:rPr lang="it-IT" b="1" dirty="0" err="1">
                <a:solidFill>
                  <a:srgbClr val="FF0000"/>
                </a:solidFill>
              </a:rPr>
              <a:t>dunare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caratterizzato da </a:t>
            </a:r>
            <a:r>
              <a:rPr lang="it-IT" b="1" dirty="0">
                <a:solidFill>
                  <a:srgbClr val="FF0000"/>
                </a:solidFill>
              </a:rPr>
              <a:t>macchia mediterranea a ginepri </a:t>
            </a:r>
            <a:r>
              <a:rPr lang="it-IT" dirty="0"/>
              <a:t>tra i meglio conservati in termini di struttura e biodiversità lungo il litorale adriatico. Alcuni dei ginepri presenti sono monumentali di 500-600 anni. Le bacche contengono il seme, la cui dispersione è favorita dal tasso. La diffusione del ginepro è ormai rallentata dal fatto che il tasso, fondamentale tassello per il suo ciclo vitale in quanto legato </a:t>
            </a:r>
            <a:r>
              <a:rPr lang="it-IT" dirty="0" smtClean="0"/>
              <a:t>alla sua </a:t>
            </a:r>
            <a:r>
              <a:rPr lang="it-IT" dirty="0"/>
              <a:t>riproduzione, è in via d’estinzione.</a:t>
            </a:r>
          </a:p>
          <a:p>
            <a:pPr marL="0" indent="0" algn="just">
              <a:buNone/>
            </a:pPr>
            <a:r>
              <a:rPr lang="it-IT" dirty="0" smtClean="0"/>
              <a:t>Le </a:t>
            </a:r>
            <a:r>
              <a:rPr lang="it-IT" b="1" dirty="0">
                <a:solidFill>
                  <a:srgbClr val="FF0000"/>
                </a:solidFill>
              </a:rPr>
              <a:t>dune</a:t>
            </a:r>
            <a:r>
              <a:rPr lang="it-IT" dirty="0"/>
              <a:t> costiere oltre ad essere di grande bellezza svolgono un ruolo importante per l’ecosistema, come riserva naturale di sedimento per la spiaggia rallentandone l’erosione, e garantendo attraverso la vegetazione spontanea presente l’arresto e il deposito di sabbia, che altrimenti si disperderebbe verso l’interno dall’azione del vento.</a:t>
            </a:r>
          </a:p>
          <a:p>
            <a:pPr marL="0" indent="0" algn="just">
              <a:buNone/>
            </a:pPr>
            <a:r>
              <a:rPr lang="it-IT" dirty="0"/>
              <a:t>Riparano inoltre l’entroterra dalle brezze marine</a:t>
            </a:r>
            <a:r>
              <a:rPr lang="it-IT" dirty="0" smtClean="0"/>
              <a:t>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8" name="Picture 4" descr="http://www.riservaditorreguaceto.it/intsites/habicoast/contesto/img/TE_00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21"/>
          <a:stretch/>
        </p:blipFill>
        <p:spPr bwMode="auto">
          <a:xfrm>
            <a:off x="104792" y="3466531"/>
            <a:ext cx="4972175" cy="3128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99880" y="1144706"/>
            <a:ext cx="4276293" cy="2405415"/>
          </a:xfrm>
          <a:prstGeom prst="rect">
            <a:avLst/>
          </a:prstGeom>
        </p:spPr>
      </p:pic>
      <p:pic>
        <p:nvPicPr>
          <p:cNvPr id="10" name="Picture 8" descr="https://encrypted-tbn2.gstatic.com/images?q=tbn:ANd9GcTJuNLLSv9roTUmSXMoGLT_ABbO0FqzMaQxULZgrnBav6zIxRWM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71" y="3466531"/>
            <a:ext cx="4310744" cy="3128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914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1696" y="365125"/>
            <a:ext cx="6632811" cy="1325563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Il Parco delle Dune Costiere </a:t>
            </a:r>
            <a:br>
              <a:rPr lang="it-IT" sz="2400" b="1" dirty="0">
                <a:solidFill>
                  <a:srgbClr val="FF0000"/>
                </a:solidFill>
                <a:latin typeface="Lucida Calligraphy" panose="03010101010101010101" pitchFamily="66" charset="0"/>
              </a:rPr>
            </a:br>
            <a:r>
              <a:rPr lang="it-IT" sz="24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da Torre Canne a Torre </a:t>
            </a:r>
            <a:r>
              <a:rPr lang="it-IT" sz="2400" b="1" dirty="0" err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S.Leonardo</a:t>
            </a:r>
            <a:r>
              <a:rPr lang="it-IT" sz="24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/>
            </a:r>
            <a:br>
              <a:rPr lang="it-IT" sz="24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</a:b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446662"/>
            <a:ext cx="6872785" cy="187047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dirty="0" smtClean="0"/>
              <a:t>Sulla dune è anche presente </a:t>
            </a:r>
            <a:r>
              <a:rPr lang="it-IT" b="1" dirty="0" smtClean="0"/>
              <a:t>l’</a:t>
            </a:r>
            <a:r>
              <a:rPr lang="it-IT" b="1" i="1" dirty="0" smtClean="0">
                <a:solidFill>
                  <a:srgbClr val="FF0000"/>
                </a:solidFill>
              </a:rPr>
              <a:t>Ammofila arenaria</a:t>
            </a:r>
            <a:r>
              <a:rPr lang="it-IT" i="1" dirty="0" smtClean="0"/>
              <a:t>,</a:t>
            </a:r>
            <a:r>
              <a:rPr lang="it-IT" dirty="0" smtClean="0"/>
              <a:t> una pianta </a:t>
            </a:r>
            <a:r>
              <a:rPr lang="it-IT" dirty="0"/>
              <a:t>psammofila (che ama la sabbia) ed alofila (che ama il sale</a:t>
            </a:r>
            <a:r>
              <a:rPr lang="it-IT" dirty="0" smtClean="0"/>
              <a:t>). Con </a:t>
            </a:r>
            <a:r>
              <a:rPr lang="it-IT" dirty="0"/>
              <a:t>le sue </a:t>
            </a:r>
            <a:r>
              <a:rPr lang="it-IT" dirty="0" smtClean="0"/>
              <a:t>radici </a:t>
            </a:r>
            <a:r>
              <a:rPr lang="it-IT" dirty="0"/>
              <a:t>forma una specie di rete che impedisce che le dune </a:t>
            </a:r>
            <a:r>
              <a:rPr lang="it-IT" dirty="0" smtClean="0"/>
              <a:t>franino, e contribuisce ad accrescerla.</a:t>
            </a:r>
          </a:p>
          <a:p>
            <a:pPr marL="0" indent="0" algn="just">
              <a:buNone/>
            </a:pPr>
            <a:r>
              <a:rPr lang="it-IT" dirty="0" smtClean="0"/>
              <a:t>Altre piante erbacee abbelliscono le dune come il </a:t>
            </a:r>
            <a:r>
              <a:rPr lang="it-IT" dirty="0" smtClean="0">
                <a:solidFill>
                  <a:srgbClr val="FF0000"/>
                </a:solidFill>
              </a:rPr>
              <a:t>ginestrino delle spiagge </a:t>
            </a:r>
            <a:r>
              <a:rPr lang="it-IT" dirty="0"/>
              <a:t>con bellissimi fiorellini </a:t>
            </a:r>
            <a:r>
              <a:rPr lang="it-IT" dirty="0" smtClean="0"/>
              <a:t>gialli o </a:t>
            </a:r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giglio di mare </a:t>
            </a:r>
            <a:r>
              <a:rPr lang="it-IT" dirty="0"/>
              <a:t>che nel mese di luglio </a:t>
            </a:r>
            <a:r>
              <a:rPr lang="it-IT" dirty="0" smtClean="0"/>
              <a:t>regala fiori profumatissimi.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10" descr="http://mw2.google.com/mw-panoramio/photos/medium/948563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074" y="3493827"/>
            <a:ext cx="3746657" cy="26572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8445342" y="6428096"/>
            <a:ext cx="37466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Il profumatissimo giglio di mare (</a:t>
            </a:r>
            <a:r>
              <a:rPr lang="it-IT" sz="1200" dirty="0" err="1"/>
              <a:t>Pancratium</a:t>
            </a:r>
            <a:r>
              <a:rPr lang="it-IT" sz="1200" dirty="0"/>
              <a:t> </a:t>
            </a:r>
            <a:r>
              <a:rPr lang="it-IT" sz="1200" dirty="0" err="1"/>
              <a:t>Maritimum</a:t>
            </a:r>
            <a:r>
              <a:rPr lang="it-IT" sz="1200" dirty="0"/>
              <a:t>)</a:t>
            </a:r>
          </a:p>
          <a:p>
            <a:endParaRPr lang="it-IT" dirty="0"/>
          </a:p>
        </p:txBody>
      </p:sp>
      <p:pic>
        <p:nvPicPr>
          <p:cNvPr id="3074" name="Picture 2" descr="http://www.actaplantarum.org/floraitaliae/download/file.php?id=731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51" y="3493827"/>
            <a:ext cx="4872505" cy="2965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naturamediterraneo.com/Public/data8/Antonello%20Bazzu/Lotus%20creticus%20Ginestrino%20delle%20spiagge%20DSCN4132.JPG_201272316561_Lotus%20creticus%20Ginestrino%20delle%20spiagge%20DSCN41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966" y="296492"/>
            <a:ext cx="3626232" cy="2719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2065987" y="6428096"/>
            <a:ext cx="4417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err="1" smtClean="0"/>
              <a:t>Ammophila</a:t>
            </a:r>
            <a:r>
              <a:rPr lang="it-IT" sz="1200" dirty="0" smtClean="0"/>
              <a:t> Arenaria</a:t>
            </a:r>
            <a:endParaRPr lang="it-IT" sz="12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381074" y="3016166"/>
            <a:ext cx="3586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Ginestrino delle spiagge</a:t>
            </a:r>
            <a:endParaRPr lang="it-IT" sz="1200" dirty="0"/>
          </a:p>
        </p:txBody>
      </p:sp>
    </p:spTree>
    <p:extLst>
      <p:ext uri="{BB962C8B-B14F-4D97-AF65-F5344CB8AC3E}">
        <p14:creationId xmlns="" xmlns:p14="http://schemas.microsoft.com/office/powerpoint/2010/main" val="134948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7938"/>
            <a:ext cx="5890146" cy="756338"/>
          </a:xfrm>
        </p:spPr>
        <p:txBody>
          <a:bodyPr>
            <a:norm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Il Parco delle Dune Costiere </a:t>
            </a:r>
            <a:br>
              <a:rPr lang="it-IT" sz="2000" b="1" dirty="0">
                <a:solidFill>
                  <a:srgbClr val="FF0000"/>
                </a:solidFill>
                <a:latin typeface="Lucida Calligraphy" panose="03010101010101010101" pitchFamily="66" charset="0"/>
              </a:rPr>
            </a:br>
            <a:r>
              <a:rPr lang="it-IT" sz="20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da Torre Canne a Torre </a:t>
            </a:r>
            <a:r>
              <a:rPr lang="it-IT" sz="2000" b="1" dirty="0" err="1">
                <a:solidFill>
                  <a:srgbClr val="FF0000"/>
                </a:solidFill>
                <a:latin typeface="Lucida Calligraphy" panose="03010101010101010101" pitchFamily="66" charset="0"/>
              </a:rPr>
              <a:t>S.Leonardo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023583"/>
            <a:ext cx="6053919" cy="18439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dirty="0" smtClean="0"/>
              <a:t>Il SIC abbraccia anche le importanti </a:t>
            </a:r>
            <a:r>
              <a:rPr lang="it-IT" sz="1600" b="1" dirty="0" smtClean="0">
                <a:solidFill>
                  <a:srgbClr val="FF0000"/>
                </a:solidFill>
              </a:rPr>
              <a:t>zone umide </a:t>
            </a:r>
            <a:r>
              <a:rPr lang="it-IT" sz="1600" dirty="0" err="1" smtClean="0"/>
              <a:t>retrodunari</a:t>
            </a:r>
            <a:r>
              <a:rPr lang="it-IT" sz="1600" dirty="0" smtClean="0"/>
              <a:t> di Fiume Morello, </a:t>
            </a:r>
            <a:r>
              <a:rPr lang="it-IT" sz="1600" dirty="0"/>
              <a:t>Fiume </a:t>
            </a:r>
            <a:r>
              <a:rPr lang="it-IT" sz="1600" dirty="0" smtClean="0"/>
              <a:t>Piccolo e Fiume Grande che si sviluppano alle spalle del sistema </a:t>
            </a:r>
            <a:r>
              <a:rPr lang="it-IT" sz="1600" dirty="0" err="1" smtClean="0"/>
              <a:t>dunare</a:t>
            </a:r>
            <a:r>
              <a:rPr lang="it-IT" sz="1600" dirty="0" smtClean="0"/>
              <a:t>. </a:t>
            </a:r>
          </a:p>
          <a:p>
            <a:pPr marL="0" indent="0" algn="just">
              <a:buNone/>
            </a:pPr>
            <a:r>
              <a:rPr lang="it-IT" sz="1600" dirty="0"/>
              <a:t>La zona umida </a:t>
            </a:r>
            <a:r>
              <a:rPr lang="it-IT" sz="1600" dirty="0" err="1"/>
              <a:t>retrodunare</a:t>
            </a:r>
            <a:r>
              <a:rPr lang="it-IT" sz="1600" dirty="0"/>
              <a:t> svolge un ruolo ecologico importante anche come punto di sosta per l’</a:t>
            </a:r>
            <a:r>
              <a:rPr lang="it-IT" sz="1600" b="1" dirty="0">
                <a:solidFill>
                  <a:srgbClr val="FF0000"/>
                </a:solidFill>
              </a:rPr>
              <a:t>avifauna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/>
              <a:t>migratrice che nei mesi di passo (primavera e autunno) durante il volo dall’Africa all’Europa e viceversa, ha bisogno di fermarsi per riposare e nutrirsi</a:t>
            </a:r>
            <a:r>
              <a:rPr lang="it-IT" sz="1600" dirty="0" smtClean="0"/>
              <a:t>. </a:t>
            </a:r>
          </a:p>
          <a:p>
            <a:pPr marL="0" indent="0" algn="just">
              <a:buNone/>
            </a:pPr>
            <a:r>
              <a:rPr lang="it-IT" sz="1600" dirty="0" smtClean="0"/>
              <a:t>Inoltre quest’area </a:t>
            </a:r>
            <a:r>
              <a:rPr lang="it-IT" sz="1600" dirty="0"/>
              <a:t>è ricca di stagni e bacini che ospitano antichi impianti di acquacoltura risalenti al </a:t>
            </a:r>
            <a:r>
              <a:rPr lang="it-IT" sz="1600" dirty="0" smtClean="0"/>
              <a:t>1200 </a:t>
            </a:r>
          </a:p>
          <a:p>
            <a:pPr marL="0" indent="0" algn="just">
              <a:buNone/>
            </a:pPr>
            <a:endParaRPr lang="it-IT" sz="2000" dirty="0" smtClean="0"/>
          </a:p>
          <a:p>
            <a:pPr marL="0" indent="0" algn="just">
              <a:buNone/>
            </a:pPr>
            <a:endParaRPr lang="it-IT" sz="2000" dirty="0" smtClean="0"/>
          </a:p>
          <a:p>
            <a:pPr marL="0" indent="0" algn="just">
              <a:buNone/>
            </a:pPr>
            <a:endParaRPr lang="it-IT" sz="2000" dirty="0" smtClean="0"/>
          </a:p>
          <a:p>
            <a:pPr marL="0" indent="0" algn="just">
              <a:buNone/>
            </a:pPr>
            <a:endParaRPr lang="it-IT" dirty="0" smtClean="0"/>
          </a:p>
          <a:p>
            <a:pPr algn="just"/>
            <a:endParaRPr lang="it-IT" dirty="0"/>
          </a:p>
        </p:txBody>
      </p:sp>
      <p:sp>
        <p:nvSpPr>
          <p:cNvPr id="9" name="AutoShape 2" descr="data:image/jpeg;base64,/9j/4AAQSkZJRgABAQAAAQABAAD/2wCEAAkGBhQSERUUExQVFBUVGRcYGBcVFxgXFRcaGBwYFhgYGRgYICYfGBkkGxcYHy8gIycpLCwsHSAxNTAqNScrLCkBCQoKDgwOGg8PGi8kHyQsLCwsLSwtLCwsLCwsLCwsLCwsLCwsLCwsLCwsLCwsLCwsLCwsLCwsLCwsLCwsKSwsLP/AABEIALoBDwMBIgACEQEDEQH/xAAbAAACAwEBAQAAAAAAAAAAAAAEBQIDBgEAB//EAEIQAAIBAwMDAgMECAQFAgcAAAECEQMSIQAEMQUiQRNRBjJhQnGBkQcUI1JTk9HSFWKSoTNyscHwFkMkJYKDorKz/8QAGgEAAwEBAQEAAAAAAAAAAAAAAQIDAAQFBv/EAC4RAAICAQQCAQIFAwUAAAAAAAABAhESAyExUQRBIhNhMnGBwfAFofEUFUKRsf/aAAwDAQACEQMRAD8Abjap+4n+hP6akNlT/h0/9Cf01eE1IJr6pxh0fArLspXZ0/4dP/Qn9NTGzp/w6f8AoT+mrgupBdK4x6Kpy7KP1JP4dP8A0J/TUhtE/hp/oT+mrwuuhdLjHoZOXZSNqn7if6F/prv6qn7if6E/pq8Lrtmlxj0OnIp/VU/cT/Qn9Ne/VE/hp/oT+miLNdt0MY9B3BxtKf8ADp/6E/prv6nT/h0/5af00RbrtuhjHoa32DfqVP8Ah0/5af0179Rp/wAOn/LT+mirdds0MY9Gt9gp2FP+HT/lp/brn6hT/h0/5af26Lt10LoYx6Dv2CfqFP8AhU/5af269+oU/wCFS/lp/bouzXrdbGPQbl2B/wCH0/4VL+Wn9uuf4dS/hUv5dP8At0bbr1ujjHoHy7Av8OpfwqX8un/brx6dS/hUv5dP+3RtmuW6GMejXLsC/wAOpfwqX8un/TXD06l/Cpfyqf8Abo63XLNHGPQPl2A/4fS/hUv5dP8At17/AA+n/Cpfy0/t0bZr1mjjHoHy7Af8Pp/wqX8tP7dcPT6f8Kl/LT+mjimuFNHGPQPl2A/qFP8AhUv5af26ien0/wCFT/lp/bo4prlmjjDoT5dgJ6fT/hUv5af264en0/4VL+Wn9ujSmuFNHGHQry7AT0+n/Cpfy0/t1nvjvp9MbCsRTpqw9OGCIGHeowQJ4J/PWts1n/j2n/8AL63/ANv/APomk1Yx+nKl6KaDktWLv2v/AEfBNSC6sCakE1XIVQKwuphNTCamE0jkOolQTUgmrQuu26XIbEgE10JqwLrtuhYyiV2a7bq23XrNDIbErt123VhEf+DSjqvWHougtQ3oWCEt6jMvIVvlIGAfaZ4BOklOikdJyew0t1RX3lNCod1UvJUMYuAFxj8J0hpfGS0TZuBmAbhJJLAvBBHABAMTBmdZjcb2n39jNcCQWJJLjIvAEsmBbGFhgZzrnl5KvFcnRHxXy+D6QlZStwZSvuCIwJOfuBOp0yGAYZBAIPgg8HXzU7/0nTbkXIarVAjAsr+oVQhZj3J4GWPGRpv03qdZ6dwcICeyDaBSAAS2nECSGyIGPx1HX81aEcpr7FIeHm6izbW69brFVfiOojStViCZyVa4CFnMhBwYAYZmedaHovWTVf02XuVLi0ETlR8p++S3E40vj/1COtWzVg1fDlp72mM7Net1dbrxXXoZHJiU269bq6zXrNbI2BRZr1ur7dct1sgYlNuuWavt16zRyBgUW65Zq6zXimtkDAot1EpohqeuW6OQuAPZrhp6uqEASSAB5JgaXjrlEmFe9uIQFifOPf7/AH0k9eEPxNIaOjOf4VYRZrIfpA6nT/U69MnuDUxyCG71bB8wOfbT/ddaVIDsqnAKSr3XAwMwDxwD5PtrGfGj002jrSpqgb0yYCqT3AzgGGPMA8a4dfzotVDc9Hx/6dJPLU2PooTUwurAmq91uFpqWaYHsJP3ADk69LI81RJBNSC6jtawcAwyki61lIIzbB8Tj39jogJpchlEqC6kE1aU10IfbS5DqJWE12zVgTVW93iUkL1DCrk+T+XJ0rkkMoErdUb/AHa0qZZjA4mQPyJ84OlnTPjGlVvLqaSI1Nb2IIZnDMBA4FqzJxkaznUeoB7v2pYPlhUe8QcqAVxTZcgMizwCTmYy1o1aa/UvHReVNBm7+JkqUyVJZrpVWUlCsiBHiQcnkEZwM5vdfEFasAzICwhVe0Dk9nBBUwsiceTxodN+fUdfnQKxBZspGFIXi4DnEDJjxqD7tj2oDYLWZ8x7yc/P4wAYLfXXDPyb4e9euDujoV6ObzcvUNQucMQSoa64sFEYGD83kCQeBGh0daYMgLAC3AkSxMFmcGQrSMYMZzmZPSc1IBIUwYKkcAm5lEESyqpHmG/AVumlxUS5qiAm20w0mBD2i0iYzEflrmWo5Mvgkhyd4tZSZsKhlZUWGuMkmckDuBxgyPOdG10CWq5CAiAsDtwO0AE8KtuBkg5gAayWz2G6pOTANxYE9rqLiO1xkUi1q90yvnGmHTNuxvZENwxcXAsGS4WYkQDz7QOdc/k6U9STm3sPpuMVSCK/VChFOwVComwOSwBuYtURpg2Wk3NaLjdmIZ0alS6nV7UCurBEKpVZVBa65ycEx80zBuIgHWaXYstV6qg16RJBFpaSJYkU5F4BIaOD+Gqh8Wu1Z1h6ZZ2EAAu1QiAahaQVVpJUeCfGljGcGvpfm/8AHodpTW5t1/SJVqWsoVL1m0AkC6SuCc+BMDnjU9r8bFGud5LEmyYBHH/XhfBGfbWVpgkBqtiDMICCIHLQsYyTaBGRjAGmArwpYI0Yz3AmciBafv5/Lxb/AFUrtyf7HO9GNUka2h8cmZel2YkiRyfHMnjHn8daHp3WKdYC0kEyQGwSBH9eOfpr5k70y4WrKfKajqac2ggFFDZggxMSYAOrqfVBRPqUe9VMq2XLWkgliYHgdsznERrq0vImknKSf/X7EZ+PF8Kj6tbqus4UEsQAPJ/8zpJT+MUNMOEY8TkZJEwvucjB+7S7qfWGrswIIp4AUgNxkuf3SMYP4T5vqefpQWztkI+LNvfY1DbtAl5YBTGfv+X8T41HebpEHe1sgn6wMk/hrDbjqxCgyZuhew2jm0eJALAY+7BkiS792VLwCFIj7QAuvVZ8Tg/Tgxrm/wBztOo/kWXh7rcd1/iEpbaWqAn5TE5JyWjjjAHjSfq/xJuKgIpduMqgAYzOC5Mr7GP9udKt7vYnnMRdIDWqLgLhnHJnIjS+hWNd7UdmGD6RVlqYAaKjfwzBkm0c4Ed3PqeVqzdp0jpj40F63G/TNzXpVARUa2CbQWa4sLcI2T3ACTAngnR/TPiKopKEsTJPc/qHEZY2zdOLB8sjxnSFd9UkKPSKR3EBjUb7JuY4cRcJkiSCRAxVW3Zqdi0Kj02Kp2i1WEG00wvCgKTOPx4EI62sns/7lfowrgcdS3TVpY1cY8ELE9okTMz7Tpr0DpTsAX7bxlSxF0HJbz6Yg+e/tAwDqrpvwU6f/EbgmiioCtGo61DMfMQoAE82ZE+3Gg6nWWWohuUAGACA5WMHPOFkRm4k/foKLvKbtlIxUeEa1PhhXLBUhcm8g3MzBlZlnxkqD5yZ4Iy/xz8F0tv0zcVBTtZmogAmWUB/yE3cD6a6nxduQ1QCoLRFwAUXZ/eg29sLjjGh/wBJXxjSrbFqdE1CCUBJ/wCGpDBiBOXPIkkREfTTxcbGcjeV6gRGZiFCgkk8CBzHnWO6t8SkyEacqQ4QpFpmQCT55xHGtF8S9aXbUxNt7zaG4AGWYj2GB95HOvmdVyRLBSSzE2gzEk5kDwZiBn8Nex5XkOPxieL42in8mdbqrqwPqVIk8MwOYwbTABIHMcaL/wDU1VkKio4W5gV9RiRGRkZmCPOs7Vos1QA3BcntyMTbkiSfEeONSqLyC/zQYi5jyVM8Yx+GvKlJt8noYroe/Dfx1uEDWU7qRIhqzkQBcGKKBJPbHMYyJ1R1TrVdqlyFyZuBvIAmTgkxbz/sNI911MLT7CAJJi1RcG7pwYBPMaL6bvS9oAY4mozNbaCZwomS0zETEarLUlX2QVpx5SG+06zuSYeszBiFt9UzJFwtWciLpb7tD9V3NQjDhFDYnuLcBQojgSNK9gXFcK7Es3bJ7rVLDu48cH788aY7razERC8AnwM4BkTiDxqWrO5L8gKNAezR7ncLAkgrkg23EMoODLDHsRHnRorFQ5J7sAMff7WPsgTHvMnSfe9SNJwBwIyCsHAgMImZAbB8ffo+nUWqMEt3ZtMETDBSThjGAPYHQ1JZJNoeMKPdNqEzJAuvtVpY4xIPnk5iO3kaNqbchEBQXFlukgE3FQQRzmTAA984zUvTwtQMWCWiYUBQ0ARKmCwkTzwIkSdE7hQHE5ZbTOBbbIYL7c48iPznKcfQ1Hd4qq0lAvzd1wgFiDEFpm1jmOIzoQViGIpg+oxBAgzIU3WkfMwX3njRe92vcJg3TPyiTCgj3E3RDSOcaX01JcF0lmuCuBOB23fRbe0ke8eNTUr9hovhRAqXXjuKCFk2jtgMfMnGIicaueGEkGHVi5mBCe5mCCfbHk8jVbXNIvNpFqwkuTIF2fsnA4zgL5j1KmXhVUOXZQTGEtBKGCSQoFpOPmAwZjRti/keUG1ERiqKGuLEOyXrMKJhTIhRiBnxnMdH2BrVWdGscNK90me6FLsbjIxPnM8a09Lp73hBailAQSW9NSkBcgAgFVzBPgzmNH9K2HoVRXkMxS4+oO02ggyQe8kFpEcLJ0YzUL+5SO/IC20qUh6lQhmsIMCBdgAktySBGB4+mvJtF9FQzloZv2VMkEK02s7VDIM3j2MA4zrZVOiGui1QaYpOLypcgAzBtSmslZTDYwxM68PhFGpFKjmoKg7ikIGEQQqSZ8ATj2GhzsymKrYw4Cmkaoq+lcAYFS6n4ULBUgknHOLTjV/RaAKl6ilKlGVESQMXMRTJYAx74g8e528/RYtEEruEcEgqjXo7c5JS6DkR/wBc6b9P+HHXb2FTuLlKkJcwtJmJYgT5uMCdaVKLpi1sLzTVe7InNgEMxPakADBYxxjniBqvb4p+owCuxYLM3MCtwAAEA2hecTmc65T6cFtFtdCVKftOZaZMlTdBLEKZGCRE6oNemEZaxYUwhp2i28yoMFqZlBDISByBBGTrk3uiZx93BKgsGAy0xcCqyRPHIAjyumNenFoZSICyRkK5ukNAHA/H3xoFnWnkYAuFNoBqMxUhyWY3RaTLSSCe0jkPz8TUTRqPU/4nYqpm5hDmm1xIyqsRzkBZJM6vBqgpIz5Woz4KnALEtDMuQYJABMAxg+InjWj+EehrX9RCgpsQC7ss1agEgcxAVgBKwSAZzrJ069aqpqhylKI7zezIkwsclZJCiYAk5zrQ7D4xqU6hFRwwE2hQDUa0fLiFQsAycHzMTiqkk6GTNkPgWiTNzkc2giD7CSDiCZAj6eNRq7La7EsQjPUEsqyGzgFVJwntkT9fGsz174kbdMASyocqviPm7uO4cA49vOkVXchyZIX94mf8xPz44zET9dTnrL/jH9TWaffdVbcYNk95Cye2B8s/vGQJPmPaNKdv0amdu1VmtdGAAZmDSR3WqTAHBB9yc40EVnAJx7i3nt98n5ffzq96KoFbuA5lvBBIIAjIgGB7eANT+s6eQW16E52ptHzLy0QMjIOPImI5zGlfxMV/VGzcx9PMSBBEwfBkgH7taDqHfjkM3J4AIiPwCexySdJfizb27NpIJBXiI5H1k86MdT5R+7I+zU9b+In3Qmz01pnAUku0xJLlRAxFsGcH66Qbnd5HzR4B5XJ4k48m3/bWs6t8EVqNMs+521MKphmZrjGSLnRuROAPtAR25z3WuiNRYrVdWKYqBJ9NCyibSwX7JJOBE8a65znJ5TBHTUFSEA3Ah2YfKTOISeQOJ+bOIH56X/rCKyklDIMvIIgSIHswmcCcjGmTiiC0PIMcLeFzb4BE+I9oiToTc9OBeADTQCATaVBgE3NmTxknwNBNWYJ2G1pVKoqBlVEEm6QCREAXAQME+ZxxmCti7S0hQXa4kyVYLMm7hva5RGBribmkaC0iqBaRJ9VXC1GPdJaBkQYk5AIiTA1Do21qVGYOWEQrEs12Mqq5gjg5OPbMafmLY9oPXZ1AL1R3GAewZJk3F+boEgQZ1V1Xou6YA06Nd3GWtUsqg5BLLhSQPlMmBODw96fv1psVVASBaJN0SfsDkTxIjkwdfQfhs1/RHqpRowcimbz9CSCYiCIM8Rqapu0Okj4P03ohqPTIp1qoa4uRRdpwMYBIMgj7uDkxpvh/4VqWuq066i1WWmtIhyTJu7+AAALiLjGMkjX13rPU3pUWtYirCgCAwpzAFwGDzjGRrE0esbjdMKRJqMQzeoXFNREwSq4DCCQDcIwAc6MpegpIzp+EjRqIwLgBi01VVWWbrkAXuJM+SYB4wdWB1Hi6Gkd0+83SfGPGdF73fPVSkHtkTcwkSAZXHAMYgQCZ0r3daFd+RbMAXDHyxHLHMR7645Tc3TJyfRxqjEXj5iAJLfU01CEZElZnEyTIwNAbTcOLiKLl7C0WksyqYIkmFUSM8EAgA6I31EukE8g+coJIJEYwIXxkDPjU9ntRRGWPqMncGtBIyJZRxI7BIwCfJGnTVARDpFQuapqCBTcwYUl5GA5EcTAAI9hHOmy/sqUgC5oIgDtye0DgHx5mPppb0pRc3czAgOLivYQYyF5b8DGPOdGdS3Q9MkSSSMPd5tvAZoj8IjJ95pW4yA6dMsxVgKY7yQB3gC4zaCM/KT90ewNu/wB0xaoALVVoU3N3tksvPyi8EmIGOYIJFirJFirBMx9nJBJyIgnEk4nxIXbuuoBdxl2EXchT8tikeBJjBkeYGkTTfAeBp8K9TFMVaYp3mUfJjCnvZVEXoScmQPocnR1Lqk1C1xBlgbULAxwR+8qq3IGSvI0pot6YDtczQSOQgMHAK2tkuTxIiIkSJbRCQa16qzqrMCuAssfltuJNs+47SYAjQe7sFse7vrpZPVttUuaYajAeMBWBYftAWugmZPHtp/1zrajbqKbKU/4dWm2SsYYHiGMcECOZGslXqIyqQLRC2sVDKJkwrH5ma0MYjgXRoXc1ryBUIYUrSyvUYNP2DI7u7uEtBgE8Z0uezoNlKmsXJLGojPAFrBm4JYuT44utxbjJGrkWtUQ4CzOCjKGVjw5t4KXDDSQDPzRobdBlYtUIpiIYNisA3eyq6mQ3aSTz5ZQRohWt73qXI1jBu0qFKkFTCxUWQDeARL3RIkTp8oBDcOKIttQkBME9gMKAO+AWXkCIkR/mCii81qqEmoTaVuh5Jm11Oe0XDnOASAZGmXUCKlQXenCkXAklkYIIABlQR6h9xkuZgaooqEBWgoQOWJeQAAIU2ksQi4MiSxBlsmDWKVfczKvQLTay8g3cqrL2Ky+HhGgASNUiiPWhQSC4Yd0iCHLE55JSMRxMCZ0XSBEGLBPAhVCKQs4jDQIxx5OpbJppBkgrggEm0Dy2O1SYMGZGJ+jp0AN27m2O0kxJBEKDJAAUR/3+7I1M7Vbww5WftFeIMM/B7yIHgn2GYXF4sxHIbEDOccEic/TGqvTdeaqID2kl5BBLFlCgMRjk4mCJ51KdvgNliqzGQRJ7oLEs11zFyfsjEheePfQ1dGYghpNw5UQyhozcJJgYiM6kh7OFYHJqkoqi0ARS7gjE3KWI7fmESBAzFrieZWAhMj71YYyARHt7kDSOMnuIw6vuYEKoNucz4Pni0nHJMfiNIPjDeztmU4m0rcASYbuEybTxKg/djTXYsSB3nIIsDteWHkBj9DAngiRxCz4uoAbRjaykshgkWiDEwIE93t/1J0+lpY6i26N7N3+kDrS16ioocimpm6LGLZAKnhsqQfKsONYTcdRaQgUugEkEfPbAggEDJFv0ifGmm/YlAzotNYYTm43E9zyxZqhaYljGSeQukO2qqRUcOWQNaAAQ32rZZsCDwRODxrobttszW5dWuRg6KrFmUt2lmmVaFP8AzMSI8eRoTqu4tS4jL2yQRMQ1oIAPbcCYnOjdz01fUwIUXC5suSIuMrhRkEAxiTqmityBKQWCGUSSgkAH7y8xwPtGI51ovgFCDpQmrLwbhgXWiJ5wQIwBHkxGtlU2zG0jtcmXv4EHEEHu4PgcaC2fTy7UiQHsYB2Ch1F2QIIMY+7I9zOtX+phVdnY03qwQGHyqQSWuA+aCYAB4Om1pN8D02e6N1Hb0g3rUTua/mcUlSQQqKwOSFMmJ8DHOj6N8ewrSgEmVW8WoowVAUETPOQDE6zVHoRqN6dJu1uGkjEEMxv+WciecjU6T+jTCUaWZyxZSpIIwWPzGO5p5BA9pgtSSGV+xpvd+28DiqCqk3mowqEBZ7RTtVUwpiASTgnxrhr7WjRalQJqM0lqjIBcCQ2JIiPETzOlm63JarmFUGCqgog5HYoxH3++hBuAPULdsAANyTEYMwApxJCk+NaTbTDkcqCeAZGWJMCDAnOGH0+7VO/34CETiIkkr2kgYzNsz2g40ZsWFjEQBImJg8GQcwMnGQfppbuNi9R2niCQDIj7SwcQZj8Pz1H6dyV8IKiAfrTmpeYKAQURrmN4FgOQF8nERB+mja+QVQd5ViWPLCVBIeMgAxMyPGoPsnKhR6YAcpPzdltt/a1wySZJkRONG9PpqtGSAQoAnI7VIi4kfLJJIHOPM6vafBNJ2U9L2UV/WqEgTNrY7oBSDE1FF2ZmY5GdF7xadRpLyRBC4lpEeSMRPE8AfeAl9d37yBkBFIjzczEZHEgfkdXvs0wARg9txYsYJ5gQRxiCe6NGckuXQyKeo9TtAvwHkrNpANkWxxEPMMYj20i6jXNRWNMCEAuN6GcFsAnGAx4kkDTrfbAoaSiynTVPUYkAqsNdIEXE5+X7X3RpLt+gmojkue2WUBWN/JMx2oADkniQNbTxqzMj0ndvua602dqRUEqQTK2qX5MkElRLefHjW2NC2SVVgMOSjXsJgqHOVMp8p9xpf0XatT2gRS5ZrmIYNF9TstVY7gALpkgkeDA0fvNpc1iBzMCSSpDG0lsnuOPr3Fs86XWlvS4FBt7WRr2kAPAFyswBBUKYxYoUW+OcECSQae7BSmFXvqywDH0kVUIBgfOA0HvM/KccaI3PSw1RHNVpE+lTC9wUhu5oAnuggHGMa9X6IhBJenTW5gDTX0zahIZWycQQJYTC5UE5CcaCQqbIPUHqEEuFuqsCo7ChIXtC9ogrMAmTovfqtNrlW9rjYbiFUkLcWKgyIElQPsDxOlnR9vEgFqjFvb/hqOb7oPLLDZEAwNMqtSq8Ip9W1jbUIUSFhgQSCGIEsQxkmCMHSYvIBTCF2tJueGqKrSgKiWaSB6eWj69g51R+r3KBSsSmwUIsdpKsPIn1ALjIYlQxPzEwDqVeo9MKyNNwBu9NmZgVuJURawZpIIjIlsCbazqgVCy3g4UN+zS0dtRkT7KzcAABieTllzVmBtvRJb50IBBDWXKAi5Y3AACcEEyM/TRdakoQfaAhURYABYBvmwc4yffA511WNNSzG+2AVtDM1QgGoREC/uXMkYPIGlW76+pYIiu1RuwIpHqAlrmtABUTEXGSVBP10iUnKqD6Ch6huwrY4MCIxJY/h2/11KjWo05WrUuz5QEL2kjvqghSAHMEDAXMxrm33pItAwZg0+9cYJxFxnE5mPprqdNWrcLhVVjcVJ7UJ7SRPdMYnI8RGdWayXyCkV76rSZlZ6thgRTZ7m4MhEtvW7EsYmSIgSRqnqMFFN0YBu5UZbFXDWl28xDRBnJ9tX7Xou3Ct2s4uqM6M0U5dQFIC3SyAgXgzlmHgaDo7NKZZqJAZySBaCpAEi1DlBJAIM3QSYmNKmoql/P5yB7Fte+nAUKpUTYIbnuxiD3EHgjkzjWW671OpVoOWgAMqsuRkZwD4zPPnWi/WalWot0MAYa7AVokgNBJMZ9u08Y0s+JOlBNq7sIqXKIGARIDYmTkqQTJgiMa6dOcU0gIK3HVyUcMiCSC0i53gQS0SIifqWtk86Kps1KhdVCq0M6KvaQjAgFsngwB+Xg6MpKiWIR3FoUEQoEmckEsQgJM8kx9NLK9U1mglVS4+oTPeEYfukqCe4+0Az51zWpbJbBKaWyLIKjgLTVQCSzTAuERaYnJLmDBMYjTDYdCS4tcxC4LBmK282LPiRMiPoTGg95vDUgoFsJYwBDlogm+ZuttWfOp9D3RNWKwcKFtIQqxuJIVi0wkcYAJk5yx09unuYMTcPRMUaaeq0YMmf8AKbc3CZE85zxL1tnUVx65JYAMURlZoj5SRKoJ+zGZ99AqoaDQWbYGSA2SCQYySwPgGFwMARGrViIEM3aSeSs3KAvsCJ+njSZNKkamkG7jqbHbken3s4Z6imWaO0c/LTIB7Y+zzxpXuoi4Kwtlgq8TaXEqfAOIPJ5gxq/aC8wTOCHQYuBjuB4BkT92mq9KTBJLNAWST+6Wm1SACSSce+jCN02FK+Re+zVi3JgE9ogMf+4MCPEffr23oSoJ8kRGTAOYk/LJxAyR9Dpq1RIIgCOMzAw8fUQQIPv51xqigRLFoj/lH7xPvMiOTk6o4r0NsBoiKuDhQFuBBUCfE+JjjQNTfhSCItlQSxWDPbgeTifofv0yNICLhapn5uCCMrmMQRA8z94K3cUBdApsUAWwhYXIkWhszgyFgDBI4OpYtVfAbFm9rOSTgim5aKZKKUx2gRIYmGJM4mTqfTEvK0xct9zSVYYkBywxBD9v5Z86ZUOnlggAtDLUHaRcW5DYAP2gccho092/SUWo725XAI4+dmAUD8MD2PERqmaW1GxEVLZR6iKSDbC4dmtZwPlxcGBOARgHGdQfplNisM7EnCi1SWjkHJRZBJM88DGNNX21NBLG2MQBgtEcjxEm0cSSM6zddu4osGwhcLYREG0cywkjx3TqOrJrcVoLpgllQLUZVWY+cgk2iQSAGIJwDhQxMajU3tgKQqABWb1AGY3AtaBdDMAJMgKIAgaM6B8OPWcU29OlcItuYtCk3ceRxEiYInX0PovwxtqAmmisSCC7G8tJk4yqknwB9NbR0fqLdGx33MlWpbdEWRUWqGVrazi5rRdcwU4m7gDhRiJnM9UscMxLBBhgCwUhbZE4gqwWGGCCffGq+Md5QNQqgBM9/abSRmfockY99ZSpWq9wD3KgIIOLWkyWJBNhgi0Q2BB1J6kXNpPg0otcoS9O6dWd2w9NVNyuxUMJABDh2kqqYGQAYJYzOodS3D+uQsrTWxEeCe6e52eMzP8A+WJ1dtdwajmktEqakXelcoNTPqXFiLASqG0ASDwcQwpdIqBg9VpBKsabBuTaRhmIEAczBgcgY6b7FW5f0qo1JQrOrVGBZez03KTCrc3zECDHzCTk6n65tBclSxa5FWbVJ9MDAls9sgz+casG17vUrAs3q9oLBe0iFYBiCoyZAMmZ4jUzthBChSgRmFzvIMiwBWBNt2QRJnIzjSVe4XsC19nUCiwIbpUwFps4Ei8llJAmoOQSDJzM6U9aSqllDagKr2hqisWqn1CCAWaDBubsj7Ic2gYM6n01yLvSHh6YbgFRYoae0rAQ2HItM86T9M2e/u9Q0mC/ML3tYlu260thiGAAtjxHOngkvlt+oKZd+tVqLekFptVJAYMDLhexKdJVFq0oAufFzSAYgNVV3NdqLVUUU0LBLUDF3zBVjfNgGDgDheCY1mw+G6nqkZI7adQsFEYHYH+YpjNrAdpBmdMv8LUhRcSGgiJCkhVMETcfMEEkA/a85zWzSCl6Mjs6DVDj557f8xE8XSwOPv5M4GmdGmySsI1VAGkYZTbKqARDHIIByCYnWh2PQ/TDEElsXMpwSoPaGGVaSpP4A8RqbbdiArGRANpZyCTIK2wLiPqfvHGpzk26XATL7LcNUKRV8ElFUdrEXBz5mSVLZGfoBq6p0+1gKhAJFwBDKACMsXX6GDF2T5nWhq7dL5AKm40jmHB+ZTJjt7gc5B44GqG3d9N1SQHILVLbSssVkGQqLjjhiYnyFklv/LD9ha3TiQAEAkEGyCzRjCzg4GCWmORpN8cbRF2DKhLBKiw0GMxNsj5RAA+7WlFNwCrG1cBUgKwBn5SMC6VALcG7Jkaz/wAdbydk1Mq4Kug7l7TBkwQACZaY/HWhFKUdvYBZvN4tqtVZJqEQqoXIUG0AlssYMAQADk+dDUt0QsehcEYAdnyOCQsq/wAzAMFAIhQIjOGtLpQxDMIzTmeCAbiwOIsgR9DpDU6SXILemqkHtVzAJBgwTdVAHcV8kwfJ10xSSpgoidyadMF6eGMqTwS1wwE7fEkHyPyvkqotEC27uAXHcVjMAZ8TnGiqW0WmkVqhLFmemaiz6YglWKA89yYzBAjAyj23SGquLadRma0Qoa8EAe8gAiSWOB40UlJ7BSHnTd8GHINtpMxiDANxBIn79GLSlr7wGhsXSAIJXAx+P0GrOjfo33AEtTA7wTeqBiAWxd5WQpP5a0/+CvThL/SdmuHaCSpAmSAYFwn7jGs9JXaY/oTbWjfVUcEKAScEkARwTJ/zD8ffQu96q9KoFMgFjmI5PkHggkiPf31pF2i0WsFarcwUuFYiT4UAkAcZH1zOgd7t0qVGJgmz5WKmWxbkcGbcadR9C0KqNdjzJBJi7E4GJ8YBMc5Pto6i5m6FdibrhhfI7bsEzbmeNMKKBcqoZKh4jPdyzCJDcKfMjnOmB24FIOKDljz+xLsT7EtPbGefH10Ukg4szlNnJjCNwSCt5giTc5kZgYA+nvql98Q/YrMWMS5BWD2kA4ieSB/2y4rbavUBB25Efa9IpMSM4EKQfGBnTHYfDyoqtUppTIBEsSWgGQGA9+3A586WTTHUaAegkW38ZRiM5LFgxP3jM58Dxotq04BIyZPMRav42ySfv1fvdr6dIsqlcSoIaPoou+mI4GlaqxX3uOY4gSCD5MkAR92kXIGyL70VNwphvRpxibZJ8gn5RYUH4n30+FHZ1VCU6VSmqH5qalSZMFZcMXMknwfz0modPJqAimYDEg9uTJzBwJIjEx440wQVYDSUClR9hvYjExEzggRzGdUaVbgRZ1/4cpWINtQquxIlwXJxgAB/JzkADGo9ENba0igp+mWLM5V1vwIBEgpOJN3ONe2lZmumozDGDEZkxdgceB+Y0VT29uO2YtJYzHbBgyIPiPbU9vX9inoYVOjUK6X+lTNQAS5Uq1QkDutQAFi3tMRpbt/htHVyVqFgeFQkEiPIAacA4/HR3SnryCGa3IysoAObZyvEew9tT3Gwap2hkK3XEFEMGB7iJ+8aLjGW9C12J6vR0WmFNE3PLkReGPbDswJzETMH8dS/wOmKsujH5mX9pdliLpAgxI8gc+cy1o9ErKWKmC5ky8qOMxGDysKsRot+lGRm04BjM+YJm4599BabXCDsLj0hDl1Mg4hh3E3RgiQeM4+7Qm86bTkwzwGVsw1zi2FFxMds5/204qdNNsXWQRBbMY5i6ZnMTPMToL9SVZuqF+GJghVzyJxMT54GjXYNmI6/TuCp4XEQBz5HOARABwQBohOmMHAUFlURKAACLW7cS0kcgE4nBE6YptlNwAaIkfjwFI4MEg50vbqIStEnAbyxPJzHy+Pv4+uptKhZDHZbS0mA1rKDkQoAFwAE8yDIOpbhVsAnMBeAojHt8phRkRH4a5uusgLiDP8A4pHvkxrOVutKGg4kkkAAg8GB7AiR+erQhGKENFU26MoRlUowlljLTwMmct3H8NDVqajIEAH8lEwuRkySZmBMeNLhuoOZyCYFwloYkMfsqIOJz440S+5BUCZwPs9vsYge5nI0ZJGVnNztUuZmnJEAm1pCmIzaDb5j2zpTCpTCSQhUsxMQCRCwINxIXtDfZm6My6O4vXAE8xAIIOD+BDcaVdRkdvpXkYXgwCB3HgMDAgEiPqRGpyVrcZi1ertUQsgAEm0K0KRewCh24x+9IXxGSqD4r3BfZMSyv3oJFsLEdqsnay/5jmQYMEqNHtdm1VWBBVFuC07TTpm2YECZDQJzORJONZj41+GqlLbq7ujhbFUBu4f5WCmIAGPPuToRXzsXF0aClSRgEviWmYuaBx9y59sieNWbBKYbFIXthR6a5JEn5iWJIM4zExGdNBRoL+0B+ZoikKZP17VaWIBkcDPnOrKdXbhGV7UYFZyyvHc37QyCQSQSRLBjABGruLKxpHtn1L02BC05Ehf2WYE3WyogcE540x2fWa5wKnbIMWkKBcBAVYMZ4z40sHVdsjQWS5+aVKs7utxCyxJIEcxwR7wdOdtuKQMKCQDEsTcCuJyxgdoMDGioNGbRctRlpC5zIUc5EkkRJzHHP00BW6oxNt9w8ZtBIaBjj2HGPx0L1XqXdA+zlruJEx/08/00t6c1zsrZcyxDMJAFwC5Mibnk4yx4idOtxBj6MntR39yQ45gXMy+5wIGiKRpIYakbRwBgHLTJMk+3aMwJjjRK9Nq0xAlQV5FoBMD5zwWnici3jjV46aJIQsAQASFLRd8pkRJwY8Rz9ZOJVNEtnvJLQlIKJYQCqrb5uYEsR4C5Bj31bQruYBsgwrwWhrruLiZJkSbRnVbUrVwsHIuxnwzgkzGJwRJUa7U2gUrcApzDEsSVyAoNxMxH1+sHWF2PVqVSbXdCAMpcWSJGCLGlvAEE+2vbenWKi1qf2gGAZiB3RcWC+RwIOBjQ1EhVZvQZkhbSAQYi2bW+zmJx59jq5t6gmopN8QSEAAJ7iFBlrvNwJz+WldBKavRXYxUKPM4aoQTHEgSTiZGT9NFbVLzCkrIJDL3IvbmZzg2jBP11Vt9tJD1TUK4KoGWqCMiBaLmcGJA4k8aM2m55JUqxyG7Q0gzEgMTMgxjBxOdMlwY43T1tgMS8LBKvEkwC7AfJn5RjPI0PT+H6iuSNwWaApQU1qMDk8szRJaZKjgeANM9kSrEsil89wBMfS63IMiYJzqS7n5ZpFbZCimlxGTkGBC4GQIM6OMeWLQLs/hpBGH7S1t0qQScmO0EZJ5n8NG7fp6KSQWbJkknGBAX6f+HVS9YBaYKASJPJAJGPxBEHXW37NcMSYkFSYOIzkMZk+dZYG+QVUePzAuLAXZwuBxk+NLqtBVeVskmbr7og+UEEiCfOl+73KSS9TmCowJweSIPmAIzj31UwZllUKKBBIVTMwYjJzMYH/TSuVsKiOF3UMJc93/MxgzHgRIHA/CdVbreEGS6qMmWKqIMA9pJMj8MmNLNuCiwDJcsSzsVibibQwWT9JE65T24pq3aGLAEPUZXHlST58EcE/TS26NQXSrqDPJWYYlS33WiSggeD51ZuCvzSvynDLCKGyIDAnAMySMaGZ1ZVkIWPimiMkwfmNRQTMDmOCBM6L9Vg9rcQO0xIzmbCfDEZ9tGtg0VJcFmFMwBatgjGYH3kT9B9dLv/AE/TAlkZm7jlmP0ARIMqBEiPbJ0z/WiXYgGCTLBQFIAzkjuyT5zqirVpZDMLSXIGTJOCIyGkzMxkxOtV7UbYT73Yl8gQ1oPOBJJUkHIBhTx76Vt8LCZDyBzg4kRI9omQfxGtczhCXfIkkoi/MDjuk48ZJiPJ1Cukq19iwxYtUhmV4yIpgXDu4j6e8qovsOKFa9FAVRkKMgjiVIM3ZEczPPHk6qetHbER2j7MScORHEHzo80neravdHGAzKcAksVjyIwBAE6Cq9NIe68BipMCCsxyCD2sYONGhXBpl/rBSBBEgAESZGPHIgKR9MaKTcJjsQsYIVjdMnGWb/lmJ0v3ewYSAGYSYNpBgqQVuCgEcTAOh1puHZghLA91pyokxTNsBQBiDzdnjRTRsGOxRAYip6aEwYdiQtue0K0eTgkf0xn6S9pTG0dlIM1EHyhcC4zAGQST5/PW2DK8LDKpDXC8oTItEEc551iP0k9ONPafK7ftFBqEsDie2wkkZbk8+NH3sAQdK6duKji+kVRg4vMwpyblLMZYMBMHIHAMHTNvg1qpU1KgQQq9xJJMC5gYtORMkj7/AH2e1qGszsGVQhj01p0mrHkNBcMQRBlyIAmT50HVZgGelUKFoD2X34wMfj7AGRGDOuh6klwJ9NEei/BezQoGc1HAJPcCFzyETJM4B4586M69XFFSFjEmbbTjJJk+SPwOTofbUWDCXICgST6lS6f3yTmeZORPGlnxCGYU4A7sCA0YkxnI+nnx7alObfI2NCx9wHqEkzJVonKgCT9/j8tS+GyrO5qOkPksZZBGQLVInmY48RjQVLa/sz2lTUBm54eCMDINhgcGeI0PS2rq6+lTLOIcKveCFCsSwIykAyIgzx7KpqSo2L5NqgWq8LUiT8zMYI4HYGuEn34/21oel7Nqd1riWBHzZEGMKRgEzlufoNZ6pvupOOytt6NNVFxphVqKsLczm9ir8YE5wedX9M6e1OXqVhWYoSGCgAlXlWgk2kXwRGcHwBpopLdvcLvoabvdEgKWUsPmjEnKjCmLSbmwYx+Oq+jVNy0tTpqVkm6r/wAVmk2tx+yQe5JOBA86UbjqSo5XBE/W48KMDJxwD5kedafZ75LGMGln6kjhRAAYg8AgAadNC0wTbdL3ZeXFI2yQOFYHtMkA+fcgwTEatqbJrrm25YgG0IVVIHIUEMTg5n300NJWtPqOYIi/kFRHysA1/uec6X75iU/Z7lQxBNzZItkmAGgYx/28hZIZSLKO1M3EFGUk3VKbEgjykQAAfaJ8zA1SPtCpc/dIKoASIAtMCVjPnzqXSqtUi1dwKojghfVlm7iWpyV8cwPAnnTpKBBBhRmWLQScR2wOSec62LfBshVSqBYa0riB4byIiJIyBAgY1Dbb9i9tQF8AgJgDMXnEmY8kDxnw6fZBsxlSSLsqZjJET48aualH2feSMfcAfBnQjpyXs2SM9vuoFCZL8zEqqysdoZT/AL/TzoSt1CqQtO1Exk1GAAiLvsz9r2bA1qm26MZZAccnIM8iDPt/tqFXY0iZODxItGPYjzx50PpS5s2SMvt+k1Ve7Fd/ft7CeQIItAmeBzGiatC4gWspEgQshhgsVgqYESC3OdaGlsVUQoULnFsz55mfJ/PUhTjnOZPEz4m5ce2m+lZszN1djTMK8ODaIQZP3TwDkGUjzPnVlOijILZKCcVCFCk/atMe5GASSNaFKivPZB+XOTjwCMkc/d9dC7nYpBcpB5kCZ5x4n3+/Qlp0rRshOelzFtjj2SzMC3LN9CfI866KaKIYpUtlYDRHkgg8xk88YEnVNbp1RrSwJiIIJVibh2nOO0+dQqdDdyDYwAMC5pBMAcZM4GT9I1FS6Q7ZDd7laZyVC5kCSYk8kR9cH286HpbpapmiVvhlBkyfBFsGT5geTJjTvY/DXeDVhgoBUfeSTIGCMKePONE1/h4Al6UK5kwsKCTzJGfzB8aotOTVi5KxOOnVQgUgEAiAlgCqPsgkd0zwDiDhtHPQpoC/oVCHwWDUzAMGYU2gZuHjE40X/h+4VgwcVDyZFNWJ4i6DIjEY1bQ2TgHsWTg2gLgkyYUwxzkdp+uqKJnIAr/t1sotTcWzaWIcRbyFUEiQOPpIjSre7w0O1aV0ieyMeLVbgt3eDOfw1oqm0NxcJDyZi5ZgQqyTJBBEqsg/hqNfa1qmGEEEglKtohhPEFhDAYDA5mfGs4N8AsSbDctVubtokQM02EeZ9QghWmc5kDR1RqXpsWqB3khiArAE8qGK4U4MeeAdOBTLLDBv8oLmYjljdyfb/vnS7dC4MKlKoR2zfBVhOYBYBcCBiCYmfJxpbmuxHW6QjuHHqVkU93plaZBOBMMWmfBAwNZn9Jm2I2EFqrAVUE1EIUDuPaSIDcCARI/LW5pbva0FDJcxAOLStaMCO60WyCM4yPGsL+lPeq+1WKLIDUm7NrEye0iRBBnBPHjS0kb9ByKF/cDYypYKjgUrrbgGQoQ5JDEQyrcABkZ0UadR1ZzWLlVYsEamEInhO2a0qRMFQDiSdYLq3xoDD0ltLASb1AMliwWmqKRJhuSDGcGNHV9/uq4IFFQlQJb6oAZ3ES6OpUCGg9sASABxqrg/YM0M99txTKtUVkptwBZeQWkLg2C66e5ogZkkaJ2HUKTtZVSjcDPqVVfvAkFWJZYqkqGkLaYIGcaz9DZ7hvlrMIICqq+kSZGASL2J7cxcCJnB1rOmVnpftPRcGqygFyahqKIvYlxdIhu5gMSQTEGeKHt0Cp1KkD8qCZR0CVXqENwzPcoUH2EAYzjRnT+pjFMNYGIwKCK0DFO8h1UC2YLhowczq7bFVwUZYqMYpAo4R5WCiK/aWx8wJ7pJCa9vOnI75WjIJVoeLGeDaWabyLSfkgrIJnJGNcGtewF6+4rgNclYUmBJAWpY6lQTbeVuxysr9AZIL6zu2AMlSViSLrTkLIuzOfOCdSWkaXcH9W2EIFKiqGQAYamphTM2j8WEToTdU9vTX/3GJYn0w1RrsG4ICim6DyRFsLyZCSiw7My/Ua1S4slO5rj8ymwDAlTEYOSLgcLqnb7ffbkWUzRXHcbEB7ZWVqVJaWunEHkmNfQNv0k1KdN0R6dRVgepT9MXIRaWVyVWVhZSTxnE6hXrmjVJC0luQEmxWcKx7iWUlTS8kg+ffGmVoVU+DNdB+GYYU69XdVT7IaxS4wYa24ALM4FsCeNaPZ/DlCizinTZipCEzTIYt8rMAZKxngSPNymYs94RUpAozGKr1B+zuJcGnIUyoAgZ5HGim6gFqWNVqn0yLnTbjsHKLLKxueQsSZJwBo88jccBdGrVQZpJSRYhRUIIWYWUZTiczDHxMY0x2PUjVgtSdTJCk5BwRMiOY9tLqO/BZjTDBUKsxuxaYi4uYVhBz3RBiPNu16lUDlVK2hJUtL1Sq/K2YBBuwQWwBxmGTr2I19g49XogT6iHJBJNlseGkY58jPvosmSLRIn5hBEZkT/3xGluy3d3aoUEZ8P3ESQSCRceQAc++NX7ZmZboQMRlZ9YXg/vCDg4xgT+OmTFaDKe44B8nAMSP/pnAxqFXeCQIUMfDFVb2+udB7Qsph7VJuAVU9NmA4MFzGAY94BwdWMxINqlJKhg+ScStvIDSR8/jRtgoIq7gggemzCD3LBGBP0MmBGIMxrqBDLLBJMmYMHjgwBB5nSisNwskMWW422lQZALROLfKnMTAECdFbGlUCdzFiTDMxBcLHsJF4xIiP8AbQUrfAXGg+ogK4yuZt8kRzHifbiNUoUFQKHYExjvg2g8GIA/HxqdWoQO3IAmfm54JWQTP9dQrB2hrRcha1QFZm5A+cSk8mPz0wEXJTJYkvMHghhAj74P4jPvqcwuIAHscR4ExjHjS7alTc/oBHUGMqxKtkxBODnBwY8xqSU6wlh6SgSLCvIkmQUOCRE4IE4J41kzUG2tdddgcC1Y+s/a/wB9RD1CFiBJ5gsI8E3MI9tQG6AGSbjgrI7SQOGNoCiDnEnXahJ+UsDmJsCge47TdHsPfOiAtSq0EtEzAiVn7pJwfGdVhhBJQAKJyRI5mcR75BOl9Le1kcKymqsAEqhSoCDEkQEIIHuDkaOo9QmbqbpxBZQA30Gef8pjWUk/Zmmjg6giiCQnChbl9u0YMDGfbQ670GSaVYWn96bbZghb/r4xnk6JFQeQAeSrKC0A/wCQkNH4/hpZvNztxcxFpYGWNN1YjF+bGH10smxki9d6qyf2zSxEy8gyMBZjEDjwCNSqvTdZYMcENcIORyUmMyII/MaVJTpC5kaoFtlSpUSPssZ58YPvxqW43aTDOWGQS5pkEjzBBH7ueNSUn7GaS4GbU1SCNy9ILI7jTIEyeHX3Hv41i/0z7ZDskcAFvVXuEAGVOSBgzHOtRtWFgC1CFAgfs0aPouOOY1jv0wPOySDgVVkBCoYlSZ8R+HudUdUJYuTb7ZFNpprUkAkUHcWyxL0yRM3EqZBkgQREk7ZdCp+maq7mnV7rQtMNTcsl1QyQfmGSFMYwbjAA27W6wN3AhyQcgkTBIPMacUKzJsKQRigv3Hykj5A5Tj90gEe0aSLyZT8K2JHbXUxcb1lSbadqAGHLowKG1gSDdJzgQZM6nWqFA2uShY3OTZVIBUSXZT8xKmD4kgAcaq6/Xa1+45ck5OSKakH7xrP9FW6ot3dlec/Xz9QDpZSphUbQ3PWFwFpK3qRcPW7R3FWgKMEq0WsQZHOc92vXTuKok+h/mVmAAClQqpIUkqVk3QMY0T8XUlFSngZpoTgZMkyfcyTq34KpB6hpuAySTYwlZWy02nEiTHtrKW9BaVWF0a6KxHrFKjhGxUYlnJKM0Ms024yTmYjIOvOrHuue0X21FqUmqNAWAajGQsrFo4Ijkas6k5SirISrMadzLhmlZMkZOsp8P0hW3SCqBUApoQKgvEyRPdOYA/LTPYCje5pfS3hsqLVJvV4JKVAje6YIMj90zMjJEFnLU6apU9TdMBLM0mkHJ4qIe4CYgCSJmI0D8PUwjbgKAolcKIGQAcDT/pdMfqtPA+QePcwf9saaO4jYj39YuVkhcC1WLAuQAoSSxUG5m7afcIHBAOitk1OjRCEMiIPtS6hry0i8F2qeTAJiZggal1zbr6yLatrUmDCBDBL2QEeQpyJ4Or+lsbSPAJgeBKgnH3mfv0PbG9IW9QWsxkMKiM6BgrlmsPbUuwTIv8AWGCAokma9NCMqIUWmslje6lriCBExeFIObbrsRM6b9OoqqYUCBIgAQTcCR7GMaj0xB69bA/8Ab/8A0Gio+wOXRFkAVWRAyi5TYySQAYIZQDfMpCnH5z3b1hUWQKot8Otqn7JVXcEiTmSZxOo7us365TS42ENKybTAUiRxg51dsO52U5AqOADkABFIAHgaNb0K+CxNxh5LAKT3kRAxkMQBiSA2RiZJnQrbFqkhK7AKwuUq2bZbl7paSpDAQbeOQSfSE1cDFRlGOFNNCVHsJzGhemVSz1QxJC1WiTMfdPGtybguq7GQZiA4a1Ms8CSrGoPctERAjjzbQ7SyyoRVn55byJc5Y4jJPIOjaRl4ORCYPGZn89AbVQKFKMftFXHtecfd9NNjQLs7ulRlN4BxJBl1FsR80KPGMGZ+/UgRDHDAci4QJ7iZYyBibfqNe3VU+jUyeann2uj/AKDVrbdfUm1e4oGwO4EmQfcYGs1QUDJRjId4wwJaQswOM/X7P3arTZ0x3RDEk5JDmZkAKMlhHjj3iNFbDuVS2SZknJOTogrERjBP4xrYAyoEKYJIsJBXvIPBwAJzIg45Bg65RoimsKLQLiEyCAxkxktF3MAj217aoH26lwHPpNlu45UTk6L21FRLBRdgTAmIGJ/AflrJdGYubqjnimpMkZYEAAmCTECYGJ8rImdc/WS5IKGCArQIHcDIsbDEfaGcRzoilWY3yxxXqAZOAOAPoNVbFyQkkn9oRnOLqgj7oxoNt7DUkU1kRFtACfRVC9pxkjEfWDGgqmyp1SQFCtg3C/F0wfoIPB8D7ou3qzWWf8n/AG/qdNaK+fof9gI0i3tA3Rkf8FqKjHtIA7yYFp8sQ0wckSBGeNQfotTMgMSBNhVpuIAJxgADBJEga1VotvjvtIu+18s/Nz4H5DV9NjYhnJAk+TjzpVANmVTpVVCzhIPbIhv96k2seOB5IA5OsV+lTdMdsAVOag8yB2ntAjIwM6+w2AxIHM/jBzr5f+mWio2KwAJrCYAE5q/0Gs400BN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6" descr="data:image/jpeg;base64,/9j/4AAQSkZJRgABAQAAAQABAAD/2wCEAAkGBxQTEhQUExQVFhUXFxobGBYYGBwYHBoaGxwYGhocHRgbHSggGholHxwYITEhJSkrLy4uGB8zODMsNygtLiwBCgoKDg0OGhAQGy0kHCQsLCwsLCwsLCwsLCwsLCwsLCwsLCwsLCwsLCwsLCwsLCwsLCwsLCwsLCwsLCwsLDIsLP/AABEIAK8BIAMBIgACEQEDEQH/xAAbAAACAwEBAQAAAAAAAAAAAAADBAIFBgEAB//EAD0QAAECBAMFBgUDAwQCAwEAAAECEQADITEEEkEFUWFxkSKBobHB8AYTMtHhFFLxFUJiFiNyglOiM5LCB//EABkBAAMBAQEAAAAAAAAAAAAAAAABAgMEBf/EACURAAICAQQCAwEAAwAAAAAAAAABAhESAxMhQTFRBBRhIjJCgf/aAAwDAQACEQMRAD8A+sAb44UGChFbx5QEdVnk4gSiPKEGyg6xEgaKPd+YdhiBSKj7xIogpbfHHHH33QWGIEojpT7rBXHGPFQ3PDsMUB+VyiITBy26OZg1oMmLECZfto8EQdPBMeXTT30gyHiAKN8cCBzg5GuUc2jqna3vnBkGIrljoTvH55wxXhfe33jmZ9R1h5BiLFBL67o6ZJs3F7V6QcDR09Ygp/3Dz7oeQYkFSdwfuaImT4cKecEUobwI8pv3eDN4wWxUCMjv6D1jnyaU9ImlY1Uq8eo2vB4dsKICRpThX1jxk0sOv2FYkoptUxEZXZiTue0O2KgfyhqxO6OGUP5J8IJmDVSOpgalV7KQ296RVsDnyv8ALu9mIlKQaEPpT8xMqP7U9/pwjylEaJ98NYfIA1S0vevD2YjkFrdPtHfmqDmjch3x4zS/1Jf3w4Q+QIEJZh36+QgbDcWfcYMqaRUEOb8n66RAzjmYklw48Q3GsOwI5L9k15j1iJlN/b/6/cx1S1N9RHMgQt+qcsCS/H+N0O0PFjJQa9l+giAkF/pbdUXgRmg1zAgAWVwjgY0NzYVf8iHf6FM1ar2jiSHc35wUSRwp70gZ59Gb7xwWa0eJ4AxzMN3hBEyxHVS+D8IVoMWLqUA1g/CJk8ImUHcev4jqEcD6Q7DFglKLUp3RwLUbD3vg6k8DHEpH7R69ILQYsXTM0evP0ekeL7yDzv1gW1sR8qUqYEZihJUxo7bjFdsb4jlTgSwSxSP/ALD7uOkO0GDLTtWc8a/mJKJ1PoYYSnMKG+4xjtufFJkTSgC1C/A198oTmlyylpN+DTqTxL7xHEy6XJ4mMmj4xzJUHGbQsOO/lFdL+LlhVGqbMN0LdiuyvryZvQSAKKVyHukSybvfPSMNN+JFzAz99tY7L24t7uR5D2YT1ojXx5G0yKu1O4RBKgq7PuJSfWMdN+IFENmbzbWK4Y4JNFHrSB68UNfFfZ9EJTWqWGjxDOhiMyad8YJW11dog0904/mISsSvMam9TvariDfiH1mbqZi0Bu2LOBE0TEmud9fbRh/1IUKkOBvs3lvrCw2nlP1ePcYT+QvRX1f0+hpQ9zdzT76RW4zaUuWAM1X3ix7qRmMN8QsPqYD8+vnCn9RQtVS538SPv5QS+TxwEfjc8mow21kBrZR774HjNtgA5C9Qzg8dH3tSMzOxKU6v73ekIz9rpsGF6uAA1LxH2JtF7EDbnbgYuKk92sJp26pJdQzClHb29++MN/qJGmh7zEsP8SpJD1JI8f4hb2oVsw8G9/rIqwYvQBnFtd1zCKNrlzXtG9TpGaw+0womtTTj03xOpUCDRqdwDP3xL1p8clLRiujWo2ss14uzm1mv7aFU4xiVA1Nz6CM+masUDZXvv1374J2nDF/b3gerL2C0o+i1Tji41L3Ojl7d8AXiCC2avDjr73wCTNJLFn8N9+6B4mcmlXqORZ/WM3KXspRihsrPaBUzM4s5rYwNGIIq5oK72vFajEAXLl37y7eZgCp4TQHSo38IVv2OkfcPmCPfM9vHx7E7TmzAy15gDmAO97tpEv6vP/8AIbb433YmX1Zez68Zw3ht7xEzhvT1j5Ajac4Fwtdb1p0tHDj5v/kV1g3Yh9Wfs+vJxgLhwCGvS4e9j3RFWPQH7aaFixdjZjx4R8l/qM39yjbXpE5u05ymzKJaoa/WHuwH9Wfs+g4HbKlvnTlDBiKAqdYUzl2DJ6wafj2FFPwAf0j5sjFTAxCiI7MxMxRcqPl5Q/sR9B9R3yzT7bxq1yp6AS4bLQdpwHD3DF77xHzCbs3Fh2QprfUnS390aRUxTF1K4xxKy11RlLVydm0fjpcWc+HdsY6UQhcpRRvzJHrURVfE0xQnLVWtffD7RahJ3nviTREtS+CloUYqVi1ldAaln984eXOULAxpijzjiUU+4iXJMpaFdmdkYuYzBJ5wSZiZyW7JPIP/ABF6JVblq0b235ghRoHflCyQbD9lGifOyfQRv38oBOlYhRJYjhv1pGhMs7jHFI8x6w9xBtfolhBNpm01u3Kvt4JiVTMoEvdVSjc92jQ3KQHbKX9I8nC1NmrzenGJ3UG2jPHDYku6kiu+IK2JOUSSsRolyWfn52icvD8Ru5QbqB6SMwvZGLADAVdu0B1eBI2Vi3HZF7hQam+sbNEhTXFtDHjJWauODH37MLdf4StH9Mj+gxqiy0FI1VmT3a2tDiNiKFMrkgOVEHnQRfzErB7R6V3fiBTlsRX8+6xEtaTZS00iulfD4upEvMeBaj6Cm4xNOyjlIT8uWczgpQO4l/dYZOJ1c3gqZz04i/dEbkh0imlbDVLU6SFHU1Dm7s5g6sJPoQ3Inj7MWfz069POJpmpIFvdord9hjEqAme4cDrz8bdYnLlzjcAU38y1PdItEpSWJFOcSEhDM5FdTFrUBacSpGHn/uSGe5cncBoIl+gmfuFvHSLNWET+88omjDpq5flA9UNpFKrYq2HbBZqWf36RzF7JmAghQU9x5xd/p0C5V74tHEzEg/Se/wB74NxC20BGFG8R4Ya3aipn7XlquogjQGhtCU7bksUSD1MCUmXXtmmTISf7oiZQ0U3jGZm7cLpCUvm4dY5M26womgd6RShILXs0pl8Y4pHMxmUfEhDdlvDT34QhitvTCosoitt0WoSB60UjbGXxL9YhlO8Ri5W2JrOHPaAf0hpG2Jp/tPQ3gcJIW7B9GqNLkenjHc1CXHOM5KnTVggvU3bnv5iOzEzy4SAU8SlOu4qicWVuRo0mbcacIiVxl53zEpTWp0D05wLD4maCGBIBcAg3ENQb8EvWS4NZmNPfjElzG0Jo/dFTs2ZNmfUcoFAG57+Y6RYJkpd1KJYhtPLSM3aN0rjaDfMr3a9ft0ictcze1um+CJnI4HQvujwnZqG1hVvf4iHJrozkq8ohMwilqGZSqVuw90iYlKNySw17mAgEjEqDpJ48aXHnE/6mlmJatOI5RNtszt+T3ySedNbe2jy0hJqa7/COqxYQnM7uwYeHfeK/FYlKVEKJ7TciSz9zPByJyZZySlYJoNKniax4YmWKguW904xQztqlTpS1i1tAT5jxEVH6xSFOlJIKa+f2i4wlIUn6NyJiXYWp4M4iQldkuWIcCvj0aMtgtpLyEgUNncPx6mHcNtJSkkqUWAalK8+UJwcRI0E5CAkJzElqnkS7eEIYhUsF2Va99wimk4tXZCVOmrkkAsBU+nKAbYx6gpIQzVJY7u0e6EoNseTSLybNlIJzUIPOE56wokoLaDgSTVzuBfpGZnbSc1JqS9dBl9QPSOpxaghRdqWOtHPfujba4Ms22aSYEhKmUefAMSfR4UQtRGajEPzqKcnfpFQrFrSCVJuMofVzfwJ7uMSRtc2BSEgJFqkA0AFg8RtsbmaXDY5h2gGf6iGfh5dYdkrRMAY1/P28oxePx6lJQCC5JN6EU990MYbE5fpmN9V2NXYOOIisGuRqcm6RssoYke2pHlrIPHhGXX8QpQGzFVqaaWgmz9uIUBnmJBu27h6QU6tnTGK7kXysbMplY01Gvvzg8rELbtZQSA7B+YjNTNtIUsJCwlLO/HdC6dtkZnUCymABuK15RMoL0VWn7JSNgyKupZ725ae3hiXsfDgVTm4kxnJu2Vlxmu3t4gcepr9++OtaUvZyb0V4Rs0yk0KaNeg5FjpAJ8xCSXL7hYboyiNsLAYG0KTMWTrGe1KzVfIVeOTVr2zKLZkpodUv0jo2/K/YLbhGRzEtuOvT7xwqIe/4itszlryZsZG1UrICZYLMzJaoB990bzZ3wYZspKj2FGrNbnxj5l8L4hctYLjLqMuYszOBTRxurwj71sXaaly0ZZUwpYDM6AKC9VPW8bR0klZzz15eCjV8AAJUM1iSCdRCmO+ASAnKHJAB7RoSS99LRulYhYP0AjRlDyLQSXMUbpAH/J/BoWK9Czl7MPh//wCegkZ1qAG4g6D/AB5w+j4ClAFlH37MaeZicp7WUD/l6NEE7TlHL2h2reP2PSBJLwhOTfZhfiL4elYdLpJcgUYWDajnGQnSjVmKbvUgVjc/GM5CylJJCkqIpqhQCkHk5PSMVPlGodySzuzJZ7AXp4xhrR54OzQ1KjTZWLp2STvgpm5Ugkn3V/GCSUuRcKWb3AAFXBvBZyEKSkFIL0d2Lcxyfw3xlRvvdUV0zaCHG8sCxNHN+sCRt9AzDKKVe5qW14mG0bNkFRcEBsuUK8Q7mDSdi4YJCGcsSSS5Lghz1fnyhNx7M56t9IqJu2QHCiKEKTVnd7+HQ74KvKSVKclL1Nt//wCh0i0n7KkTAoGXcEPqkEC1KNpAsTh8wICco9KgHjVukJyj0QnzyZnHBsy07wkNusOpgCccQ7Va54m/dSNOrByympUwHCtyktzLwj/pwTOzmKQ4KiGLsGpv0841jqRfAcp2ipO3S5a2m7pAVbWJvrWndFxM+DA//wAigHaqRv1Yl4iPg1LD/dJLsSAPWNP4Le614KGZtE/2uBu9+6wBWKVrGlR8Ggt/u3bQX11tHf8ARyAO1NU7mwAHCpPt4eUEZPT1PRmUYmhep9Y6vFkhq39mNDL+CyWJXQ3AbuqSIbkfB8oAZ85P/MJBpwSSKtqecVlH2D0tR9GS/WK3mzXtHBiSxD0MaxPwhKAOYqc2Y256K18I6j4RlBiVZmuGI8i99XhZwFsanoyJxJYVtaIDEHe9fGN3L+G8OlwqUCTX6pjJ6Kqa2MTHw1hg4yXbUlmbV3vxhZwH9fU80fOzNJLx5KjH0KVsGQlzkQXahzEM9RVVH3hm8Isk4JCXyoSl0hNO0wpQBQIbuhPUig2JnywqLPx8m+4iacPMIcJURd2cVqKjhH06ZhkKIBSARRKkgJvfspZLGhtWDS1UDF00YZUs9al01tA9SI9iX4U6NhSGI0c8xuY/d4Ul7MwyT9KlkGtT5RciRmoCBcg2iciSE/SE8dae9Izzl7Oh6PaSK/C7CkLBUJRsLk7qG+5ocl7BlByJYctQkw8FMABbduHvSBrxAAepP7RzbrEOUn2GzKuEgcnY6GKciQl3ZqaN6Duh04CW5zJSXGoFR9ogZ1AxesAXNKq6b34NE3Mlwn6HCJaB9IrTrU98PYbaykIyJWpKWt6RSSnatfCJYhyjLrfxr6eMK5LszelOuUXatpLJAzm1A50r4Ug39amlz81YJ49KxQWIuSO9tbjpBFzS92Szvxt6wrl7JWlJ8UPYjaKlUKlEg0qb3+8RE9QABJ4eI9Yq0TA4KVhzckc7Q18//KgsNOcDUvZqtCVUEXML9ol2/j790LqRuZyAB0aOTMUzl257hCa8SzOomhIA13nuEGLH9eQxkAAIckA9HB8fWIKJSC9sxrQ20buhY4tmANwGHBh774RkbWUua2UNVh1hqLIek06DKwymCn0SENvo/r4xZSMLlCHNkseJLfcxVY3aQSoS2A3c3Ld7x1eIVNGVNDZ3ezB2D1NYppsW1zwWRxdkA0N1cLEwsraINEkZe7k3Hf3xE4FKSMyi9H0ozEcd8CmbOllJOYsKPrxI8PDjEuEezXYmjqZqZrk0SLtcu4YcgE9ILg0hKEgKNTUG5ckD08IAlchPZBLua2ckN5WhpRloS4Gbth61BceV+6CkhbT9oakYlQy5yHz6lqPu5F+6C4bGy3JYDSurANfeIoUbVzq7SU2Y7yXYBuYHSOnGuSCmpY2ZhRq97b6wYAoV/saL5aEuWDp8iT42ELTQhZIUg1Ira1PzCknFBSQobta1t9/CCzcUyTUux+/vnEeC8f0YIdNCRUu+l/x0gKJDMcxIpQtxB7maKXaG0pqHY5gH4uxYjufXdFgJswmrC1RZiVDwpaK8DzRYFCSQTc2d91eBgi2e/sV+8Iy1kkFd/InMS/c0EEym8ufF/KJcuRZ+hnMBV3jtLhxTrFfMmskgGpCmPEs3r4x759L0YBhu9+UFuichsJQ2+rWpe0RGJs1LnW27ygIWAASzCu6qq2tvHdCi5ocHd7al7HrD8kORYS8SHFnIHjfyMETNBCW3U529DFDLmFSn0vuoHc9GtDf6tObM30g91PfUw2LIpk7aK1MSz68z76QeTtjIopOmp3g1hLBYCfLzjKKgVNaVtBsF8NzF9qYcr1yi9acnBjdxX/BRerZHFbfNkks48v5hb+sqCqGje273i2wfwmKGYaF6Dl6ekWH+mpSkFISoapcmhs/eztBcEVWo+WUOH2wQ7hyHq8O4La75issAARvuR6+UWGE+EpaXK1FV20pVhHU/CsgEEE00e9K34+UJyg+yovUXZVL245CXLPXr/PWGk7VrwNjdrPForY6FKBMsC5poTvo1neJSdnBK0qADMoDcHZT+ES3Er+u5CE3GkAkq7KW+nsuTeurDzEIDELMrMpRVwN73HfF6MK5qgMATUcqeDRyVsJKZhmHUHsioqXLbhw4wriDbbpMyK5qy+UkpBZxT6reI8eMEEzEpYpCm3XrT7iNkqSEpOVIe7BIY1LekDRnQ4ZyDmbSrU3RWa9BtrzkZX5mIKlIZSgkmuln8j4xbSsOvKc7OUuzsztTq/WLVBVuqS2nXl+InNlpD5jcip0gckaxil3ZlVbOmqmBbHKrN2eCWYPo+kWuEkzEEOgJDl9491iyC0pCkg6+XpCuL2mJba3ffT0+0NuxRqHNkcHgwCSpllLtw3+V4KnEB8wCg4fcAzVFH3QKVthBT2W42r7EDRPE4qALMA3iG9R/xiW0Pciuyc6RnKFOSynqd9T3fiJScGyqlwwBHMkeTdIbkICj9Tgg1pqKcmDwOfgmScqyV23u38xG4idyIkNlS1LJILhimv7QwB4Xh5kggMzEaXuftEJeDKCcynJFGFwAqh3wkqfUb2SeRAPvviXK2Q5RXI8nCy1VypJe5A5+Y8o7MWFOTbdTSvpCkie6A9yS/j945PWA2gq/WnmYrkS1V0TnTGS4oKtpr+DCs/GsRYF67tb84VxU9glJNkv8Awe54SDzCXdgb9KDjWGoEuZpcIEKASwZTk61ID3435wdTBFAXf7B4yknHqA4JD/8AUOehDvFoNsZjwar7zT0A7zEygyN5eBqdia3LgBhxtE1TOyam78vf3haROSolzV7NZreNYljFjtJ3kM/IF9aODCa5KjKwU/6Eqdg9OgryvA5+IAKGtld+drjSvhugeNUMr2ysBu3k8u7yhKZiWyi4SACGBLkPrzaLjHwQ5Ispu0rPWvh6GFpc1w5N6+FPExUYqY7BmJqX419PCAmcRyYfcUjWMOCHIuVYnKC9T9HcGcd5pC0/FZhU3t4fmEJs6iRRhbf7rCqpusXtk5G/RM3vWr+UNT8R2KAtv4VMVqZhUAQHZQFd1a8dIclzCUOUtQjq48hHNJndOSl2MS55KQBqkjkf5EGRMIAGtfUxWy8clSiRo1uJbxgGLxRSosqiWJDXfyuenGFiYtpIsiFZiHdNNdB62ieHBpXe48fUxR4bErVQlu03eACfCLGTjRlKi9SQOT+UNqi4KPZZzFMK66+nWICeCL6V9+sUeKxygyi/1b7DW/WHgQEDOaCjcPfrDpLybQjDsdTi3di2hPukcmYhgLuacniswz5QCc1eTN9/SCmc5oCA7V0sffKKqjeMIV4GhNLDKKPqd9X9+kcUo0DsbMIEFNclvCxhadMUS7NXv/gMeggReMaC4nEqFQKBnANd/p5QAYn5gYUJLF9LaW18InLSolrWck72Ph6QyqQGc2Ouo1vvgaRhPQk/8WVGKw84k5Q4D1GvcNYXwux5k0HO6W7LEcX8o0EvIgEB2USwJfRzHgp6JVV6Od1PJoM5HLL48krYphNiy0ADI51O9i/T7Q3gZaUvlBFdffODyF0rrvOtvLyjktZdg1OXl08Yxk32YcppHpeGSmliQCTa1PtE0yAANTThYgiovaIYlyQEkhQZ9169KdYNiJgFTpUPqQaRPkVMgZbkHR2PCKs4EBRXm5jS+nCGP1zpGRJJNbWe/pXjHMSCSlyAXF9bPXW3hFK0LlomjChIJzFyLtqx6MIhLw6SQo8eVmcnk8QXOSo1NSXSNWfdqKGsBE8lRANNGsmuu46Qf0LE7jMEibch2cEAdlOgO9kgwqrDB1fLSMosONnIJFmoIaxaj8skqYkslO+tPB6coBs7C5QVKJc2BNA3nV77otWh1zQHaeDCJShQKUwUNyQLcaecJydlZiSCcoI7XH7M3jF2tKFly7JYEmrkXLR1SiEFKABVwNx/t9Iak0LbZQqV/ug5mW5BeliQILi8QSFrAYJIAq1CH6aPxhjFSSpaGBzMpTtR9H4gAUhefgFpBqCk/Ukl+DxfBNSQvPlBcvsntZi/RhXf9zEvlZZYs+YWuAHZ9KGnCGMNgl9hwBmIBpoxqPDxirxmHYlQqgqo96GrtvYn/tDXIcryAxiw93Ki44AAgDpCiSPEe+UXE2UGDJJyhSVPQ0DVOgt1eBYnYiyEhArlSS9NHNN+p9topIMWypmKcvygcyY/vrFvM2SoS0Gylguk0apZXeAekH/piEkj6rgP+6lXGlzFZoMWbL5KCTuB4sD78omEO4cnc12N+cATKIeobRr9NTwgsqWQRRtTXQM3rHEdCmBkYRKSSG0BNNCS/U+AiGJwIOZyz0HUHqSIFiFqSrKGAJAfklyS/vrEpU8EkVofF93Lyi/0pSVBcozBLMzvxf8AgwOTh80wKplFAL3D5ienWGpCEhRJuTbheu/dDAYFgGcDoG990TIbYpI2e2bOxv6j7QCfhcwAc9knM0WM9AzpqzCo1Pd33+8DUAMybOTTcXiUxRk7BJlBFBVh4u1NwtC5x7hwKUBo2pHXSPYhK8yEqFCoAmzvUjlp3R3DYdOVQA/vCXLaA7+MUpPs646nKQaatR5vTcz39YGBmDkf3WfUGtOFTEJ01RVkF6BwN+vIwv8ANWAnXM1Dvr1Zh1EVF2bQlbHQGL6a+vn7elfN2gokhIJAJHeA5tuY9IbTMIIFGYE0pQkivcY6lSZSczDeN5U5JJ3fiKRo032R+QVFPzEMQ+oarQvOlAWupR1337uA9ILNxYUR/lpx0H/qY5LlfST2Uj0IA7mhhVjSn3sAAK9ze+MdkJCXJKta+DnjTzgaWyDfqD0J8PGDBTg0t6b6RHAtmF5Uc+eaEBySNLAV+0QxCipJdxd+7R3tS8RViwCo2pQ7i8cl4p8lHzUNGv6M/WDgicISVE8Ohk9lVGJcjwhadhCskqU7GlLXc+LPzie1ZuRLDeSw1ASD3OT4xRYLHqXY/U78Gse+3dDXBk9PSXFFxhtnFOUtmH9zli7uCCfLjDkiS6Xys5fibN0IvAsOFgAqYMxG9rF4XXtD5auG/dc63o/SIuytjSXJYYnDoLPUperAsKeZbpA5+ASp+0UJvRn5n/IuYz69vlMzsns6kcPyCYJK28qZSxZ+6pfq8OpeTO9H0aZIADIysFPWta08vGAkDtFTUcFjoLiu/fGdwe1sqyVFwxIAaltYhjdpBSCgHLmTlJ1bUd5ikhPWhXBbTcbLylSSCwd7VALDypFLhpyp0xIQAQ5zFVQACC/ACvMjSM/+qP0igoGiyw+0CnOkqZJS5CdTonkzRphSMZasdSrLTH7XUFnKCwo+thY947lQHFzVEKyivYOU7s27jS+ggOyNohaiFgHVIP0g762sItMTiZaM+XKlZ+si7ZiWzb2aJquiIwUk3fAKRPWmmQB1sFCjmg5AfmIq2y6UrF1OGpTKBmrqKDoIWRj0pWXCqpDDNStX3PW/OENp49wlILBLskb7F99j1hKNsHNJcMfxu0ilKVEA5xZ3oDR+DeB4wunFKXJLO6ie+iSTwitx+JCwhL2SHA0POCo2iUkkUFA1NAxp7uY0x4Jck2a040BZS9GJ9+MOJxzB7UqPHxillKSVUU/YAA86+7wticWnM5UzkUuwpU8qRGKZWKND+tSqmW57nNSfe6Gk5VAEgAhnOtB7HKM7I2j2iASWtx38zpBsdiCKilHbwvCx6N46cFHnkuJsztEJv5UZ4MmeKb2au72PGMwNop7Iaupvp+IH+tIDvv8AuDwJMDiVemjTzMXqKkmnjzjq1dpwBcOXua18fCMlK2oRcvr9/SJK2s7kWccoWFEKWndmpnTwklSqt593lxgUraIJygCrnvpV9fCMgvaiiQHofsRblBRtHIHBYkjLw184eDL3oGqk7QCjqHNfL0HjCeNxjqYAU/La0vGVG0yQA5c3L+6x6ftAhmuRU99PAeMLbdifyYrwav8AUBPaq2pOtGtrzgGJmkgAl2Lhjcuxvvigwu0ipACtB5fj0izwmKQorQojshwX8uXiDDcaNI6yY1iVkhAG9g7+fffhFjKWAkJJ1NOA4RlMbtAFYYskfzXp4RbS9oAgF2JemoNh1p4wnF0aR1otsel48s5NGLaEtXrv5QNG0A6i4Yv+RwpFN+r7LftuHa7xXzZxSKm56+6dYpRMZ6/FFljNpAau5ZvH7RHD7VpfQcK27z+YqMWsrdRv0py38YVRNY+9ItQ4OR6zss8fjyH1LV7/AOIFsXFhK3J7KSCdTpV+4RXLU/fApdD7tF4WqI3HlZtV48LSctQEurxNh/16wuueZiAklkuSTxqXfk9OMVOzpyQhYL9pnIvSlOFj3RNU0IQO0CoqcgaelqNwEZKGPg6XrWuQmLxATmCQAAxe7nn3xXy8YVHQMGp7vHppzADhrvgDgUHWNVE5JSth0zasdfKDlTlwwAivl/uPdBTPAEVRNkJzBUDVML845MJNWpp/MQyw6JsJLmEBhSCpmFoCgkQ1LIJc03c4TQWTmyJql/SqmVNQReiQ57+hhLEpUlRSqihQjdw5i0aWVtfsoTZtdAzl+LmvMxRY9eeYVMz+3iY3fKKlS8C0oEkARYStmlZAGYHKXcf3AGne3nC2EQQoEebeMP4eRNUFAAkqLguGBe5P33w5MlNdgU4gguDXygEyaSdeEDJjqAXhpBY5gJxzoD/3Dz/iGsTilK7IbKCaixp4UEIy5JBDbxB5kwMwd3J01vCceSlPigKsQSX3x6bN04PEBL14x4oh0LI789rDdHFznBiZZojlekOhZAgurx2ZXKefdEzKiSJdH8IAyALO6lfCIzFuTSGPlvrHvljdCHYGRNKQSL0+8OYfDLCTMBBtW75mHqe9MRlpG4dPfnBziglJSEnr6QnyXCS7EF3I4/eGZU45GF3JBG6zdWMKqIOkeCgD9/xDxslTaGU4jMDoa9LeohXEYgqU+4U9IiFgO0SOIDfSl97W5fl4FBA52dnzHPMaRwqDX0aBGYI8mcxpDSJbGZIzDwgS0Bzfu6R1GOItEFYsFqCm6kOhHWbf1/EFl4NwS4AHP0eF1YoaBo6rGPy4QDG5mCNCCljolQUQ29qA8HgS8MXpXp94AjGEVFNYZmbaWWokNqEhzzNT5QqAGuQWDimkSk4JSiyQSTYAOekLqxZOkeOMLAUDbtecNCDnCkFtdxeDfomAU4IetqHcxNYSGNUDmBY7xTytHhjVVtXePdYAoc/TF3p4AdIJKw6dYrP1Kt8cM9W+FTHwaeXKw4QHQVKb92XlHsPgJKil8x/xSxJ3sWNeYMZlU5RuY8lSt56xOD9haNbPThgAyJiVBxWYm76gSwfGIyMXKBbMBvJ/EZTIfZj3yjA9K/IZU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7143625" y="2715904"/>
            <a:ext cx="459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bg1"/>
                </a:solidFill>
              </a:rPr>
              <a:t>zon</a:t>
            </a:r>
            <a:endParaRPr lang="it-IT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parcodunecostiere.org/newsite/img/sezioni/max/cavaliere-di-italia-parco-dune-costie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6274"/>
          <a:stretch/>
        </p:blipFill>
        <p:spPr bwMode="auto">
          <a:xfrm>
            <a:off x="6892119" y="3257543"/>
            <a:ext cx="4990094" cy="29835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697337" y="6305266"/>
            <a:ext cx="3889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Cavalieri d’Italia </a:t>
            </a:r>
          </a:p>
          <a:p>
            <a:pPr algn="ctr"/>
            <a:r>
              <a:rPr lang="it-IT" dirty="0" smtClean="0"/>
              <a:t>nella zona umida del Parco</a:t>
            </a:r>
            <a:endParaRPr lang="it-IT" dirty="0"/>
          </a:p>
        </p:txBody>
      </p:sp>
      <p:pic>
        <p:nvPicPr>
          <p:cNvPr id="15" name="Picture 2" descr="http://www.parcodunecostiere.org/newsite/img/sezioni/max/stagni-retro-dunali-parco-dune-costie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290" y="283907"/>
            <a:ext cx="4798472" cy="2755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397087" y="2525677"/>
            <a:ext cx="433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Zona umida </a:t>
            </a:r>
            <a:r>
              <a:rPr lang="it-IT" dirty="0" err="1" smtClean="0">
                <a:solidFill>
                  <a:schemeClr val="bg1"/>
                </a:solidFill>
              </a:rPr>
              <a:t>retrodunare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7" name="Picture 8" descr="Il salicornieto presso Pasha Limani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550"/>
          <a:stretch/>
        </p:blipFill>
        <p:spPr bwMode="auto">
          <a:xfrm>
            <a:off x="155575" y="3600272"/>
            <a:ext cx="4762500" cy="2861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364776" y="6436269"/>
            <a:ext cx="481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Steppa salata</a:t>
            </a:r>
            <a:endParaRPr lang="it-IT" dirty="0"/>
          </a:p>
        </p:txBody>
      </p:sp>
      <p:pic>
        <p:nvPicPr>
          <p:cNvPr id="22" name="Picture 6" descr="http://www.lameta.net/blogsalento/wp-content/uploads/2013/06/Palude-del-conte-e-Duna-costiera-Porto-Cesareo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655" y="4278910"/>
            <a:ext cx="3043450" cy="2579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93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22831"/>
            <a:ext cx="6422409" cy="764273"/>
          </a:xfrm>
        </p:spPr>
        <p:txBody>
          <a:bodyPr>
            <a:norm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Il Parco delle Dune Costiere </a:t>
            </a:r>
            <a:br>
              <a:rPr lang="it-IT" sz="2000" b="1" dirty="0">
                <a:solidFill>
                  <a:srgbClr val="FF0000"/>
                </a:solidFill>
                <a:latin typeface="Lucida Calligraphy" panose="03010101010101010101" pitchFamily="66" charset="0"/>
              </a:rPr>
            </a:br>
            <a:r>
              <a:rPr lang="it-IT" sz="20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da Torre Canne a Torre </a:t>
            </a:r>
            <a:r>
              <a:rPr lang="it-IT" sz="2000" b="1" dirty="0" err="1">
                <a:solidFill>
                  <a:srgbClr val="FF0000"/>
                </a:solidFill>
                <a:latin typeface="Lucida Calligraphy" panose="03010101010101010101" pitchFamily="66" charset="0"/>
              </a:rPr>
              <a:t>S.Leonardo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55908"/>
            <a:ext cx="6558887" cy="336150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dirty="0" smtClean="0"/>
              <a:t>Noi </a:t>
            </a:r>
            <a:r>
              <a:rPr lang="it-IT" dirty="0"/>
              <a:t>abbiamo visto </a:t>
            </a:r>
            <a:r>
              <a:rPr lang="it-IT" dirty="0">
                <a:solidFill>
                  <a:srgbClr val="FF0000"/>
                </a:solidFill>
              </a:rPr>
              <a:t>folaghe</a:t>
            </a:r>
            <a:r>
              <a:rPr lang="it-IT" dirty="0"/>
              <a:t> (dal piumaggio scuro con una macchia frontale di colore bianco che si estende anche sul becco) e le </a:t>
            </a:r>
            <a:r>
              <a:rPr lang="it-IT" dirty="0">
                <a:solidFill>
                  <a:srgbClr val="FF0000"/>
                </a:solidFill>
              </a:rPr>
              <a:t>garzette</a:t>
            </a:r>
            <a:r>
              <a:rPr lang="it-IT" dirty="0"/>
              <a:t> (piccoli aironi interamente bianchi con becco e zampe neri), ma si possono incontrare il </a:t>
            </a:r>
            <a:r>
              <a:rPr lang="it-IT" dirty="0">
                <a:solidFill>
                  <a:srgbClr val="FF0000"/>
                </a:solidFill>
              </a:rPr>
              <a:t>falco di palude </a:t>
            </a:r>
            <a:r>
              <a:rPr lang="it-IT" dirty="0"/>
              <a:t>(rapace, che caccia piccoli mammiferi e uccelli acquatici calandosi tra le canne), la </a:t>
            </a:r>
            <a:r>
              <a:rPr lang="it-IT" dirty="0">
                <a:solidFill>
                  <a:srgbClr val="FF0000"/>
                </a:solidFill>
              </a:rPr>
              <a:t>cannaiola</a:t>
            </a:r>
            <a:r>
              <a:rPr lang="it-IT" dirty="0"/>
              <a:t> (insettivoro di piccole dimensioni), la </a:t>
            </a:r>
            <a:r>
              <a:rPr lang="it-IT" dirty="0">
                <a:solidFill>
                  <a:srgbClr val="FF0000"/>
                </a:solidFill>
              </a:rPr>
              <a:t>gallinella d’acqua </a:t>
            </a:r>
            <a:r>
              <a:rPr lang="it-IT" dirty="0"/>
              <a:t>(di colore nerastro con il becco rosso dalla punta gialla (</a:t>
            </a:r>
            <a:r>
              <a:rPr lang="it-IT" dirty="0" err="1"/>
              <a:t>e’</a:t>
            </a:r>
            <a:r>
              <a:rPr lang="it-IT" dirty="0"/>
              <a:t> una specie stanziale dei canneti di fiume Morelli), </a:t>
            </a:r>
            <a:r>
              <a:rPr lang="it-IT" dirty="0" smtClean="0"/>
              <a:t>l’</a:t>
            </a:r>
            <a:r>
              <a:rPr lang="it-IT" dirty="0" smtClean="0">
                <a:solidFill>
                  <a:srgbClr val="FF0000"/>
                </a:solidFill>
              </a:rPr>
              <a:t>airone </a:t>
            </a:r>
            <a:r>
              <a:rPr lang="it-IT" dirty="0">
                <a:solidFill>
                  <a:srgbClr val="FF0000"/>
                </a:solidFill>
              </a:rPr>
              <a:t>cinerino</a:t>
            </a:r>
            <a:r>
              <a:rPr lang="it-IT" dirty="0"/>
              <a:t> (di notevoli dimensioni: lunghezza 90cm, apertura alare 185 cm).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1266" name="Picture 2" descr="fola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95" y="4281633"/>
            <a:ext cx="2548482" cy="1707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38200" y="6073254"/>
            <a:ext cx="256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Folaga</a:t>
            </a:r>
            <a:endParaRPr lang="it-IT" dirty="0"/>
          </a:p>
        </p:txBody>
      </p:sp>
      <p:sp>
        <p:nvSpPr>
          <p:cNvPr id="5" name="AutoShape 4" descr="data:image/jpeg;base64,/9j/4AAQSkZJRgABAQAAAQABAAD/2wCEAAkGBhQSEBQUExMUFRUWFRUWFxYYGRsYFxUXFBUVFBQYFRkXGyYeGBolGRQUHy8gIycpLCwsFR4xNjAqNSYrLCkBCQoKDgwOFw8PGikcHBwpKSkpKSkpKSkpKSwpLCksKSkpKSkpKSwpLCwpKSwpKSwpLCksKSwpLCksKSwpKSksKf/AABEIAMAAyAMBIgACEQEDEQH/xAAbAAACAwEBAQAAAAAAAAAAAAACAwABBAUGB//EAD8QAAECAwUEBggEBgIDAAAAAAECEQADIQQSMUFRYXGBkQUGEyJSoTJCYrHB0eHwFFOS8QcjQ3KCojNjFXPS/8QAGAEAAwEBAAAAAAAAAAAAAAAAAAECAwT/xAAfEQEBAQEAAgMBAQEAAAAAAAAAARECEiEDMUETUWH/2gAMAwEAAhEDEQA/AOYqYRinyhRtJ8HlDZktL4n9QaB7PQtuMbVxILWRiiIbc/qfCLTY9CrnDRZlbTvIg9j0SbQnNMCJ8vw+UagD4X3QBXqgwwQezOXIGBBT4TDzOGihwiis+JXERJhSBo28xHAzHOGiY2KjyAiFb+t5PDBItCRmPMwwWhGzlFgbf9Ybc9ryEE08J7WXomJ/LOY5GHFQHrjc0DeBwKTwhpKMtOSwIJMr2xzEMCD7HJoEoUfUlwBCDlX/ACid7w/7RSZa/Ajm0QoX4BzMACu97XAn5QIB0mRSkK/L5ExYWR/TV+owHi73/sEEEv6yxFC1jNK4tNpScSRveAkEk+NUS4fGrlDUl8FE/wCUWS3rKh4C0/3HiDEgidp/SYkBFqlhyyZfnFGzq8KBzgJqg/r48ItEw5PxPwifRr/DEZcngSg5IX+pocCrK95fExO/pzaGCqj1Vfq+kC6vArm8PEyZoOfyizNXmkczAZaZihjf8opVqI9ZX6YL8U3qng8QWv2VQhAotQzKv0gfCGdunxnlFCfsPERYUDiU8oRiE4ZLHIQfaBqkcvvZ9YAAEhKQlSjRIAJUo6AAVP3hHvupHUtKVCdaBLVMSQpEtNRLJqlSz6y8w1BiCqhgtw5NYOhv4dTZoCpxElJYhLXprbX7qDsrujpz/wCFctu5aJj+2lKhyQEHzj3K1AB44du6x2dQVKWtnBS4dw4Id8jWI8q18eY+Z9YOqk2xl5iUqQosmaFKCbxwSoEOgnLEHIvQ8VaNLv6jHdn2G0WOyKTKn2e1ywCJslUxa7yVXrxKDiXINC+eQMeDHTrUWhBOzuluLvF6i8f49EiWdB+owSpjeqeccWT0vKVqk7TTmzRuTJcXgCRkQQRwIoYc6/xHjn219sfAvyixO9lY84y9mdFDk8Ek+1Mg2kf2u08onaP6/MN8IXfP5i+TxAlX5h5CDQdf/tP3uggNoHERmUT+YOUUH/MHGHoxrEw+IcxEjN258Us8IkPRiKQkH0FeRixczdPKNC0Lr334CA7NeazyELCJ7NB9ZUX2KPbMOTKV4vIQYKh+wgwM5kpPrEeUAqWkf1PfGlSzonjAXjoiDBGdMsH+oo84sEZTvONHajZwJ+GHOG/+RU4dQU3iRLmHdemSyrzhYbKhKiQEzHJyFTTFgKw1ViWhTTZvZ6pUL03Z/KBBH+ZR8zV0ipmvqSnMS2kg/wBwkpQ/GF2azyQhUxaB2UsgFOAmTFgmXK2JIClrOSEnNTxNXG1Nr7KW6QgKmJBloWQtRQaifalMAoOP5clISgteIUGMfR/4aJUbDfWby5k2atSibxUb10EnckR85sfQM61kzESJ0wrN5UwpuJUTmFLIBFGADgAACgEfS+qEtdms0qRNlKlhCSHLKD3iakE64xNaS+3orQohCikOQCQNSBQcY+DWvp+daDfnJKlHFINEHNNwYEFxWtDH313jznWvqXJtiCSAicAbk0BlPotvSQdC+NGhS4rrnXx9M8ZyyOEMKkkVSeIcecIMhDekx3uzYjHWIi7+b5xptc4J/Q0heMtIOoSUn/UiM8joAS1XpU2ZLOxiD/cFCvGOolXtjyMQpP5nkIr0Nq0zVgC8pJOZZn2gZRO02pPCK7Jf5vkIu5M8aTvHyhkvtBonnFXx4RFHtB6yeUWFK1RygCX06DnFsg6c/nAFKv8ArPCAKF+GWeUAO7FB/cGKhQlq/KSeMSAewLNayydxMQz2/pKHH6RomS1eMeXvgRKVkoeULKGcWlOaV8DFi1I9secaRKXiWO6LKDmgQsoZvxSPGrl8opU8H+o3P4CNCiPAeTwBUjNB/TAYETKUmDiYclavEDuMIVKQTRCuIIEek6p9QfxZ7Rd6XZwcqKmkYhBxCKMVZ1A1hW4cmsHRPQtotK7spDgHvLJZEvD0zqxe6HO7GPpnQvUmRKRL7QCdMllSgpQ7oWsh1BFQ7JSAS5ATjjHcsHR8uTLTLlIShCQyUpDAQ9ozt1vzxIl2Jdi4kJZIQQoNgXcaZuPvSGKLVhU5bFO1TeRjkdb+mhIsqyKrULiRiSVUw2BzwhyJtkfIp60FRN3FSiKZFRI8jC2R4RyhgnK8B5QX4g+A8o2crP2KNE7m+kCqQjwp841fiBmkjl8Inbp0PKHkDJ+FTpyMV+CTqocY29on7ERknTlB4wbWdFmH5hbTGGXQMCeUMup2D73RLntecPAS20jhEu+3zHyhxkb+f0iuw+3MGAi4rJaYkO7HdFQsGoopr8osKGvlAKTMepTjkIpSV+xxEGlhwL5wQR9u0ZTe/wCv3e4xEynxQj9UGjGspOquURv7uUZhZk+Abe99Y02Do/tZqJUuX3phAFaAYqUavdCXJ3QaeO51U6rfi5rrSewR6Zci+rESxswKjoWzLfVpUsJSEpAAAAAFAAKAADARm6J6NRIkplSwyUBt5zJ1JLk742Rhetrp458YkSJEhLSJEgVraAOH1j6R7NUurNeVyB+R5R816d6dVaZj94oS4RVn1V8vrG3rz0yqfapklCgEISlClO1b15aQdvdB2A6xw+zPs8o15jm6ugKgM1ji8Qq0WvlB1zCYovoItABe/M5iCClapMU3sg8Yphmk8/pABm94U8GgST+XA3k6KEE4yURAahNGaCNxiwU7fKCvH8zyiwFZKSYBgLqfEYIJGSoopV4AeURtUEbi8PSExyU8SApoocPrEgBMyScpqoESVfmni0NVPlv6XlFJWk4LHECJyD2BMtf5vMCLImeJB3gQ1KB40mGJkPgU47KvprCw2JSZnsHgI+l/w26uFEo2ickCZNHcADFMpwUvtUReOwIGUef6tdWe2npCvRBvKDeqNX1w4x9WSGwjPu56a/HN9iAi4kSJbJFExntNuSjEh9M44nSHWcJonHP7+MCb07c62BOJjy/T/W4ICgiq2UEJf0lAVO4OI4PTFvtE1Cyk9nKDhU5T98vRElOKyVYq9EamscWwW1JkT0lDlcu4F4lSkKQvE6CoA1fMxUjO2ucEFu8m8SSVKzUol1KJ1JJi2GaDCjLIwWsQQvfmHiI1ZD7u0RABkuBvTPEg7xAlczNMs/e+How0IPiHOLvK1fcYTfOcrkYsTU6LG8GDSw3tzmkxO2GaYoK0X5xd4jQwwp0nZvEQSAcwecFeTmIoyknA+RhBXYEYe+J3xrFiSoYeUXfWMQIDwBntil+ESGC0bokMBUo1ccwIBh4R+kQSlBz3lY6D5RRWPHzHyg2JCEJ8I5M0OkkPRNfMnJs+ELuk4KTyrzJj1/VToJJmAqukAAqOOIvJS39tToFJzLCbZIclr1fVDogSLOlx31spZcmrUSCcW+ZzjvPGSTaAXbLzb0j5+UMtM+6HOGeTVZ/OOWdbddc9Q2bOCQ5LCOPbunGBulzhTWPN9YeuKRMKbq1pHopHdSo5qWsVu5BKcalzQDyPSnWCZO7qllKMpaEXUNtu1I3msaznWfXbt9P9bOzH8v8AnTlqCEBPohSyEoTezJJGFMY7k2XI6Okhc5p1pKSovV1UcIBHdS5YFsGj5tLmhM2UokMhYmUSXATxoSSw2nYY0Wq0rmTFLN11F6KpoAHyAYQ/FPl6aOlusa5//KSa3mag8IbQCnOD/FyhZwkFmUovm7M55+UYBf8ACeYMWVHAim1MXInUE1GSx5wYSTmFcRCTKSfVHuik2VGhG4/WHtTh6kez5wLDNJEQSwMFHjEdXjHKGEAGqhBpVovmIq6rUHhFF8/d9IAK6dEqgf8ADkYEGDCuPED4QegFTaK5xd0ank8GEnQniPgIpQ1BHGGFCTooHy+MUrtBhXjEubv1CLCCMPI/WFgLNoX60t+LmJD0rVo8SCgKkF8E/fGAUk+B4ik19HPbFhe8cSPfDIFw+Ajbe+nlnHY6N6bWkJkpUEIJYrViEhyHLsAK0qa4vHJ4q98S97TxPXHkqdY+o9F9KISAAoFIS41uk+mrR646nSvI6U63IWFISshJBSSKkEeioZHMEZh8SI8Sm8xAwOIdn30rFXD4RzjOfFh/0plrnLJxT5s+ZG/FoQZhActxoBtLwTtk0c3rBaGkEXiylJBAGIHeIfJ7ojWzIme65dq6S7WbLIBuqny05sbrlADZMCd6o9IVJzSY8bMmmWmyqI9czmrVLoSOJSlR4iPYpmAhwpLEAimLhwa7GjPlp1PSBKcj8Isb/OLQTkU+UERqBweLxBZvZLT7/fFBJBwQeHygyNihur8ItKvaUN4HwghBcZg8IJLeIjePlBCZ7QPEiBL+AK/yHxMM13TsO4xdRkrn8oWQM5SufyiwsZEjfBCGJu7jWKug+D3RRUrUHgDEKtU8qGGFizpyAG4xfZnU/CAAGpELnTShhed92GuwQtkBpQdUneBCJ0woDm4ajBLO/GET7fMfu3dueINBk8JmhSlPeq6Sxa7tY4tTZnGXXyT8aTi/oldMMCShg4ANdSDvZokDPF5JCg2tcxQ4GjGmkSM/OtPGOlMSAfXG794naDUnePiIMzC+Qi+0GfuEdWObSDMSPWSOJgw5wUDuaDKUnwwJkJybz+UHsKMs+ExV8jG6PvbFKsOim4xLih6z8Hhe1L/E7fL6RyutS3s4AoStOmLKA94jqKmq8IPlHI6fN4yElLPNTgXdm/8AoRNvo59h6z2EGQlSf6TBs7hASW3EJPCOj0SQqzyiAP8AjSK6pF0+YjRNloUlQVQKBBfRQY++OT1Yfs1yyWVKmKBGoLl+d48YX1T3Y7Jl5s0VTImLKCPnFdpv++EUkYWclRRmHMAwCpo3bzAG0N6484rE04rHhPCAJR4m3wo2p8wf8SYAKB27kn4Q8LWlCPCp+MRSiNff8IzKs2j8oESVZKgwaebYBil+DRmndKJSWZnBINSKY0hsuUTio+XuhHS1j/lKUlJWpJSpIzcEORRyWy2RPX16VzfftRtgBAvOSHrTLZvjNYp6lKUFHM4fsBmPt4RJSCkkJF6gBL10wcpP3WET1mWQQmgZiPVLEHHKpjldOOvdCnDKcHQgHIMr1h8oyW6b2YvFikkJDuMQWcgNk7muWkIT0yLgxURQuwYuRgMNjaCsPlLMxJBQK1UZjZnAAPg2NBthGCRbbyX7RO4VbClWrtNIuNC7KkqACKuCLoD4tliaGLheg615JOldIFhr5Qa11Lp5QPd2iO1yIN/wiiNvmPnE7viB8ol3Q+bwwq/90gu2OR90QrUIUq1N9iGDxPOwxyOkV3rVZ0theUf9vkOUa1W5P2DHLm3vxaV5dmbtDh3k7sXwielcu4418o4Sx2Vub1Z6KNTvpy5j/eNpmHbz+kcvpxBuoWKKSsNljt3hMHXPrRzfbsG0LBoTBC2k+kx4fGM0q2hV32gCAVXTXQEuRD5oAY1wcgqy9nWujwW8yaWX6OlpCsC28fWL/BNt3UjPMtqQQEm8C3eZRSHwdg4zoWhtlmqvd6iGPeAckjEBFCzOXfSJ/pFfzoxJGp90Em6PX5/SMsy2FZIBbXU6bvjlCkgqdTKDM5yLOBsbZTGI6+XPo58etsy0pTQqDu1SznHExDakpBKmoHLMae+OdaAWdPeJTQLFEvXKu3ygl1yCe7Ugl1HHuhhSuem2I/p0v+cOm22/RN4eidtSXCgBQUzzhNplqQhCloWJalkIWR3CpIc3TgaN9iFqlAhkJCClqpvEqzq5rSlGEZZZUoGimV3rpUQOKVEsccA2RERerbqpzIcu2IS4WBQgHQvgoa79sVOlOoEuxBSQWbY9GdozWjocelMKiwzZKUgFgCTVnI+sWud2ZBKgqjlXiyZgMB3RQZ5wlNNskJW/dSTjeKaO2ZoSCPWfZlC5NjKSyVkAMA7ANRrpNc8DpGZdvqRKSp/SukFro9Itoaka4NDZnSIcKdkKCgFAFRNAXSkNQkHgIA6abMAkgd1OgcMXch3oW3YRUZZtr7qSq8AbpSUucv6lfJta0iQYHfUqp+cC+yKvY+ljAKmjxDj+8dmuUSiNDCZpT+7wZlg58PsxQsidOZ+sMqyKKtTFX3xBPIfCN34YDLzI+ENSNHGx3+EUTHZ7EVqAwBNXyHrHgHPCLtXS0ietKQns0MpMqcXAUUv3FN3hiReFHbSE9LTaUKiSCgIDEXlUCjShGLk0xxjPY1gBKFAJAAuuQciKszNhtjk+aeXU/wCOn4748/X21pslPSG1jUcfhEVIkqQe0HdeneYkpJVVXqimLVfdCplqBYg3VMtJKVBSSlqsdMBViHOGMItKytD3lqUC4Ba5hRmD3sXcs3EwX5L1ME45l10l9Z56UjsRLSCA0tKQaJyBUrupqANjYxzekbcZsxCppKlgEel3Ug5AAMe9ozmMQsq7qrpDGqqF8q4sKsA5ArGzo5BCk9rMSlJ9JklgHowTVs9WjHwkaXq/pJtpukVqz0LYhgMa40BONYYEYkqKACoGYoVN4ggPmHGOFKxu6WlyjMIkKUUN6ZR2ZoXUQHwYGrvGabKIAIYhsTWmx8fdSLxJImAhgu8LymUkVFMKPjXXDGNc+1uUBMuXLASEukrJWc1TL5IvlqMzXtsKvb+QyyYUhw6EWuV24S8sEpLlL1NQUvfCWeoq7ZBomgi03UkMtRoFM13vlxdSLxp7RbMkQEqfXMvhocmCsAxGOyJOlJJ4YgFhvBOGW1oqXJT3ryrxdwVCrjAC6AQH01hmdNthAZYUzFgHIHDD9qRdnVedkEi6C5NADrpR4AY1vNkxY8cXgpSilTir+l3jgcgBQB8oWAyZJSpRIcVyLvRqioIb5QifZklTkAkUrjszphDSvIUL+eAECANu/wDeHCSaElmSARgc+eI5xVdTs2fKDSmuvx+UGmWYDJWkLSQvtGKSkXbtKUHeBo7RI0BJfGJAHQ7Cpf3D4QtUoZpU2wPBrQQcjv8A2ge1OgO4H4COzHIAIAyPEJgrvDh9IC0BwKlJBerkcouUGGIepw91QOcH6f4ETTeLkNRql+NIGcoH1wPZcjEYloSq3HC4S1GIUH3kU5RlB7x7pBICXvV1ThnThGfXf5F88f6KZZ8SBio5UegD5ktq2OcIHRaiz31AJctR0jFxpGntjVLgOQ4AJBuEkBgMAVLpQO2gg7JYz3roIDKJUq8AWDqA1alMqCMNaskiypD3EgUAIAFcceWe+GLSEAqWQAEu5YvhiDRqjH9tUybLSEAFaiFXrsxAuMG9Gp9Jg4IZgIFZepVdOTBhWnqimsA1VnmAAns0KvC8mYsd5ADvdY3Q7MxBO2sBNmBJdSgCcA+ODADOn2InYVZNasADjlR6RLRKugFQ9I92oY3SbzOKmmILBsYYWuZnlidODvCrpKkm+4utdGGOJ2tRsqwvt0rJSDeqQ7kktRgTvq2yDSsYpHIEYb+O+FLpZhqlauKbzmQwJDB/fA3sKYOWxFcaNTfsgQok1Bw3/ZiEK0FQWvAkaOGIw5OaiGcV+23N20NYYsuXIANKAMMGoB9uYzqkE4qNNKRarOCzvzMANAwAdy9ANA5+JwyiOfvy+9kKRISC4AduIelDjhDGH2IRmS5qknuqIIOINa+54jZ3SHqMWZzg+IyxhaWyw3DE4wd6rhxWvzpAQtDXlTFqftGkAMCH1L1AINGpvOJfZGUSq0bWtPfBg5An6vk0Km1ompDuEkkhkpFXJYAbXz2xIyy0EKBwIOrEcduu2JEXVT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270" name="Picture 6" descr="Egretta garzet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281633"/>
            <a:ext cx="2381250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698543" y="6257920"/>
            <a:ext cx="239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Garzetta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1272" name="Picture 8" descr="Falco di palu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73" y="4271225"/>
            <a:ext cx="2536256" cy="1717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320573" y="6257920"/>
            <a:ext cx="256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Falco di palude</a:t>
            </a:r>
            <a:endParaRPr lang="it-IT" dirty="0"/>
          </a:p>
        </p:txBody>
      </p:sp>
      <p:pic>
        <p:nvPicPr>
          <p:cNvPr id="11276" name="Picture 12" descr="http://upload.wikimedia.org/wikipedia/commons/4/40/Acrocephalus_scirpaceus_Vlasko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4112370"/>
            <a:ext cx="2502328" cy="1876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8972550" y="6257920"/>
            <a:ext cx="25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Cannaiola</a:t>
            </a:r>
            <a:endParaRPr lang="it-IT" dirty="0"/>
          </a:p>
        </p:txBody>
      </p:sp>
      <p:pic>
        <p:nvPicPr>
          <p:cNvPr id="16" name="Picture 16" descr="Gallinella d'acqua Gallinula chloropus L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842" y="109183"/>
            <a:ext cx="2799829" cy="1824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9283842" y="2033516"/>
            <a:ext cx="279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Gallinella d’acqua</a:t>
            </a:r>
            <a:endParaRPr lang="it-IT" dirty="0"/>
          </a:p>
        </p:txBody>
      </p:sp>
      <p:pic>
        <p:nvPicPr>
          <p:cNvPr id="11282" name="Picture 18" descr="http://www.margheritadisavoia.com/media/images/articles/airon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478" y="1771044"/>
            <a:ext cx="2857500" cy="242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7512808" y="3843566"/>
            <a:ext cx="2710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Airone Cinerino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6076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22831"/>
            <a:ext cx="10515600" cy="832512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Il Parco delle Dune Costiere </a:t>
            </a:r>
            <a:br>
              <a:rPr lang="it-IT" sz="2400" b="1" dirty="0">
                <a:solidFill>
                  <a:srgbClr val="FF0000"/>
                </a:solidFill>
                <a:latin typeface="Lucida Calligraphy" panose="03010101010101010101" pitchFamily="66" charset="0"/>
              </a:rPr>
            </a:br>
            <a:r>
              <a:rPr lang="it-IT" sz="24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da Torre Canne a Torre </a:t>
            </a:r>
            <a:r>
              <a:rPr lang="it-IT" sz="2400" b="1" dirty="0" err="1">
                <a:solidFill>
                  <a:srgbClr val="FF0000"/>
                </a:solidFill>
                <a:latin typeface="Lucida Calligraphy" panose="03010101010101010101" pitchFamily="66" charset="0"/>
              </a:rPr>
              <a:t>S.Leonardo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976980"/>
            <a:ext cx="10515600" cy="1532421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Il SIC si estende quindi </a:t>
            </a:r>
            <a:r>
              <a:rPr lang="it-IT" dirty="0"/>
              <a:t>nell’entroterra oltre la S.S. 379, lungo le zone </a:t>
            </a:r>
            <a:r>
              <a:rPr lang="it-IT" b="1" dirty="0" err="1">
                <a:solidFill>
                  <a:srgbClr val="FF0000"/>
                </a:solidFill>
              </a:rPr>
              <a:t>substeppiche</a:t>
            </a:r>
            <a:r>
              <a:rPr lang="it-IT" dirty="0"/>
              <a:t> interne, che in primavera sono </a:t>
            </a:r>
            <a:r>
              <a:rPr lang="it-IT" dirty="0" smtClean="0"/>
              <a:t>disseminate di </a:t>
            </a:r>
            <a:r>
              <a:rPr lang="it-IT" dirty="0">
                <a:solidFill>
                  <a:srgbClr val="FF0000"/>
                </a:solidFill>
              </a:rPr>
              <a:t>orchidee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selvatiche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9" name="Picture 4" descr="http://www.ilmiosalento.com/wp-content/uploads/2010/12/macchia_marini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74" y="2402007"/>
            <a:ext cx="5545268" cy="2382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lnx.telebrindisi.tv/news/wp-content/uploads/2012/04/ad649fe493ccf9e9d41c3d44db9443d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0" y="2758100"/>
            <a:ext cx="6438938" cy="4053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encrypted-tbn1.gstatic.com/images?q=tbn:ANd9GcRHoDheNAfNW_GPqx5T5gd5rIz9HzVXJakoaxp2tnDVjX0IptfC1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849" y="4784740"/>
            <a:ext cx="2466975" cy="2026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gofasano.it/immagini/thumb/news/613x370/11212-6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82" y="4784739"/>
            <a:ext cx="2852267" cy="20266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www.urpcomunediostuni.it/main/eventi/2011/04apr/Ophrys%20lutea%2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40" y="4376558"/>
            <a:ext cx="1447545" cy="2048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ages.corrieredelmezzogiorno.corriere.it/campania/media/foto/2011/03/16/bird--620x38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38" y="2060812"/>
            <a:ext cx="3112439" cy="1663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828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1207564" cy="941696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Il Parco delle Dune Costiere </a:t>
            </a:r>
            <a:br>
              <a:rPr lang="it-IT" sz="2400" b="1" dirty="0">
                <a:solidFill>
                  <a:srgbClr val="FF0000"/>
                </a:solidFill>
                <a:latin typeface="Lucida Calligraphy" panose="03010101010101010101" pitchFamily="66" charset="0"/>
              </a:rPr>
            </a:br>
            <a:r>
              <a:rPr lang="it-IT" sz="24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da Torre Canne a Torre </a:t>
            </a:r>
            <a:r>
              <a:rPr lang="it-IT" sz="2400" b="1" dirty="0" err="1">
                <a:solidFill>
                  <a:srgbClr val="FF0000"/>
                </a:solidFill>
                <a:latin typeface="Lucida Calligraphy" panose="03010101010101010101" pitchFamily="66" charset="0"/>
              </a:rPr>
              <a:t>S.Leonardo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337481"/>
            <a:ext cx="11207565" cy="499508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 smtClean="0"/>
              <a:t>Tantissimi gli </a:t>
            </a:r>
            <a:r>
              <a:rPr lang="it-IT" dirty="0" smtClean="0">
                <a:solidFill>
                  <a:srgbClr val="FF0000"/>
                </a:solidFill>
              </a:rPr>
              <a:t>habitat di interesse </a:t>
            </a:r>
            <a:r>
              <a:rPr lang="it-IT" dirty="0" err="1" smtClean="0">
                <a:solidFill>
                  <a:srgbClr val="FF0000"/>
                </a:solidFill>
              </a:rPr>
              <a:t>conservazionistico</a:t>
            </a:r>
            <a:r>
              <a:rPr lang="it-IT" dirty="0" smtClean="0"/>
              <a:t>, presenti negli elenchi della Direttiva Habitat perché sono </a:t>
            </a:r>
            <a:r>
              <a:rPr lang="it-IT" dirty="0" smtClean="0">
                <a:solidFill>
                  <a:srgbClr val="FF0000"/>
                </a:solidFill>
              </a:rPr>
              <a:t>da tutelare</a:t>
            </a:r>
            <a:r>
              <a:rPr lang="it-IT" dirty="0" smtClean="0"/>
              <a:t>, tra questi: </a:t>
            </a:r>
          </a:p>
          <a:p>
            <a:pPr algn="just">
              <a:buFontTx/>
              <a:buChar char="-"/>
            </a:pPr>
            <a:r>
              <a:rPr lang="it-IT" dirty="0" smtClean="0"/>
              <a:t>le praterie di Posidonia (habitat prioritario)</a:t>
            </a:r>
          </a:p>
          <a:p>
            <a:pPr algn="just">
              <a:buFontTx/>
              <a:buChar char="-"/>
            </a:pPr>
            <a:r>
              <a:rPr lang="it-IT" dirty="0" smtClean="0"/>
              <a:t>le lagune costiere (habitat prioritario)</a:t>
            </a:r>
          </a:p>
          <a:p>
            <a:pPr algn="just">
              <a:buFontTx/>
              <a:buChar char="-"/>
            </a:pPr>
            <a:r>
              <a:rPr lang="it-IT" dirty="0" smtClean="0"/>
              <a:t>I pascoli inondati mediterranei</a:t>
            </a:r>
          </a:p>
          <a:p>
            <a:pPr algn="just">
              <a:buFontTx/>
              <a:buChar char="-"/>
            </a:pPr>
            <a:r>
              <a:rPr lang="it-IT" dirty="0" smtClean="0"/>
              <a:t>Le steppe salate mediterranee (habitat prioritario)</a:t>
            </a:r>
          </a:p>
          <a:p>
            <a:pPr algn="just">
              <a:buFontTx/>
              <a:buChar char="-"/>
            </a:pPr>
            <a:r>
              <a:rPr lang="it-IT" dirty="0" smtClean="0"/>
              <a:t>Le dune mobili con presenza di </a:t>
            </a:r>
            <a:r>
              <a:rPr lang="it-IT" dirty="0" err="1" smtClean="0"/>
              <a:t>Ammophila</a:t>
            </a:r>
            <a:r>
              <a:rPr lang="it-IT" dirty="0" smtClean="0"/>
              <a:t> arenaria</a:t>
            </a:r>
          </a:p>
          <a:p>
            <a:pPr algn="just">
              <a:buFontTx/>
              <a:buChar char="-"/>
            </a:pPr>
            <a:r>
              <a:rPr lang="it-IT" dirty="0" smtClean="0"/>
              <a:t>Dune con ginepri (habitat prioritario)</a:t>
            </a:r>
          </a:p>
          <a:p>
            <a:pPr algn="just">
              <a:buFontTx/>
              <a:buChar char="-"/>
            </a:pPr>
            <a:r>
              <a:rPr lang="it-IT" dirty="0" smtClean="0"/>
              <a:t>Dune con sclerofille (macchia mediterranea)</a:t>
            </a:r>
          </a:p>
          <a:p>
            <a:pPr algn="just">
              <a:buFontTx/>
              <a:buChar char="-"/>
            </a:pPr>
            <a:r>
              <a:rPr lang="it-IT" dirty="0" smtClean="0"/>
              <a:t>Percorsi </a:t>
            </a:r>
            <a:r>
              <a:rPr lang="it-IT" dirty="0" err="1" smtClean="0"/>
              <a:t>substeppici</a:t>
            </a:r>
            <a:r>
              <a:rPr lang="it-IT" dirty="0" smtClean="0"/>
              <a:t> di graminacee e piante annue dei </a:t>
            </a:r>
            <a:r>
              <a:rPr lang="it-IT" dirty="0" err="1" smtClean="0"/>
              <a:t>TheroBrachypodietea</a:t>
            </a:r>
            <a:r>
              <a:rPr lang="it-IT" dirty="0" smtClean="0"/>
              <a:t> (</a:t>
            </a:r>
            <a:r>
              <a:rPr lang="it-IT" dirty="0" err="1" smtClean="0"/>
              <a:t>pseudosteppa</a:t>
            </a:r>
            <a:r>
              <a:rPr lang="it-IT" dirty="0" smtClean="0"/>
              <a:t>, habitat prioritario)</a:t>
            </a:r>
          </a:p>
          <a:p>
            <a:pPr algn="just">
              <a:buFontTx/>
              <a:buChar char="-"/>
            </a:pPr>
            <a:r>
              <a:rPr lang="it-IT" dirty="0" smtClean="0"/>
              <a:t>Pareti rocciose con vegetazione </a:t>
            </a:r>
            <a:r>
              <a:rPr lang="it-IT" dirty="0" err="1" smtClean="0"/>
              <a:t>casmofitica</a:t>
            </a:r>
            <a:endParaRPr lang="it-IT" dirty="0" smtClean="0"/>
          </a:p>
          <a:p>
            <a:pPr algn="just">
              <a:buFontTx/>
              <a:buChar char="-"/>
            </a:pPr>
            <a:endParaRPr lang="it-IT" dirty="0"/>
          </a:p>
          <a:p>
            <a:pPr marL="0" indent="0" algn="just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AutoShape 2" descr="http://images.placesonline.com/photos/visual/68052_ostuni_mare_di_ostun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925290" y="3108254"/>
            <a:ext cx="5120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/>
                </a:solidFill>
              </a:rPr>
              <a:t>La zona 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293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8990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Il Parco delle Dune Costiere </a:t>
            </a:r>
            <a:br>
              <a:rPr lang="it-IT" sz="2400" b="1" dirty="0">
                <a:solidFill>
                  <a:srgbClr val="FF0000"/>
                </a:solidFill>
                <a:latin typeface="Lucida Calligraphy" panose="03010101010101010101" pitchFamily="66" charset="0"/>
              </a:rPr>
            </a:br>
            <a:r>
              <a:rPr lang="it-IT" sz="24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da Torre Canne a Torre </a:t>
            </a:r>
            <a:r>
              <a:rPr lang="it-IT" sz="2400" b="1" dirty="0" err="1">
                <a:solidFill>
                  <a:srgbClr val="FF0000"/>
                </a:solidFill>
                <a:latin typeface="Lucida Calligraphy" panose="03010101010101010101" pitchFamily="66" charset="0"/>
              </a:rPr>
              <a:t>S.Leonardo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078173"/>
            <a:ext cx="10515600" cy="206329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 smtClean="0"/>
              <a:t>Ma il Parco delle Dune Costiere oltre al SIC «Litorale Brindisino» comprende vaste aree interne a seminativo, a frutteto e a oliveto secolare, punteggiate da masserie </a:t>
            </a:r>
            <a:r>
              <a:rPr lang="it-IT" dirty="0" err="1" smtClean="0"/>
              <a:t>seicentesce</a:t>
            </a:r>
            <a:r>
              <a:rPr lang="it-IT" dirty="0"/>
              <a:t>,</a:t>
            </a:r>
            <a:r>
              <a:rPr lang="it-IT" dirty="0" smtClean="0"/>
              <a:t> innumerevoli frantoi ipogei ed altri beni storico-culturali. Interessa inoltre le lame, importanti corridoi ecologici e beni storico-culturali per gli insediamenti rupestri presenti al loro interno.</a:t>
            </a:r>
          </a:p>
          <a:p>
            <a:pPr marL="0" indent="0" algn="just">
              <a:buNone/>
            </a:pPr>
            <a:r>
              <a:rPr lang="it-IT" dirty="0" smtClean="0"/>
              <a:t>Il parco è attraversato dall’antica Via Traiana, attrezzato come pista ciclabile.</a:t>
            </a:r>
          </a:p>
          <a:p>
            <a:pPr marL="0" indent="0" algn="just">
              <a:buNone/>
            </a:pPr>
            <a:endParaRPr lang="it-IT" dirty="0"/>
          </a:p>
        </p:txBody>
      </p:sp>
      <p:pic>
        <p:nvPicPr>
          <p:cNvPr id="5" name="Picture 8" descr="http://www.parcodunecostiere.org/newsite/img/sezioni/max/chiesa-san-pietro-in-ottava-parco-dune-costie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9" y="3405470"/>
            <a:ext cx="4301552" cy="28551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05699" y="6176963"/>
            <a:ext cx="413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Chiesa di </a:t>
            </a:r>
            <a:r>
              <a:rPr lang="it-IT" dirty="0" err="1" smtClean="0"/>
              <a:t>S.Pietro</a:t>
            </a:r>
            <a:r>
              <a:rPr lang="it-IT" dirty="0" smtClean="0"/>
              <a:t> in Ottava </a:t>
            </a:r>
            <a:endParaRPr lang="it-IT" dirty="0"/>
          </a:p>
        </p:txBody>
      </p:sp>
      <p:pic>
        <p:nvPicPr>
          <p:cNvPr id="8" name="Picture 10" descr="http://www.teatropubblicopugliese.it/pugliagreenhour/week1/parcodunecostie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15" y="3064312"/>
            <a:ext cx="4292685" cy="242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gofasano.it/immagini/thumb/news/613x370/21234-1-masseria-oasi-san-giovanni-battis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29" y="3296288"/>
            <a:ext cx="4516081" cy="2725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4290929" y="6260625"/>
            <a:ext cx="451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Masseria Ottava Piccola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980227" y="5732060"/>
            <a:ext cx="309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Uliveti secolari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7751417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1157</Words>
  <Application>Microsoft Office PowerPoint</Application>
  <PresentationFormat>Personalizzato</PresentationFormat>
  <Paragraphs>89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 Il Parco delle Dune Costiere  da Torre Canne a Torre S.Leonardo</vt:lpstr>
      <vt:lpstr>Il Parco delle Dune Costiere  da Torre Canne a Torre S.Leonardo</vt:lpstr>
      <vt:lpstr>Il Parco delle Dune Costiere  da Torre Canne a Torre S.Leonardo</vt:lpstr>
      <vt:lpstr>Il Parco delle Dune Costiere  da Torre Canne a Torre S.Leonardo </vt:lpstr>
      <vt:lpstr>Il Parco delle Dune Costiere  da Torre Canne a Torre S.Leonardo</vt:lpstr>
      <vt:lpstr>Il Parco delle Dune Costiere  da Torre Canne a Torre S.Leonardo</vt:lpstr>
      <vt:lpstr>Il Parco delle Dune Costiere  da Torre Canne a Torre S.Leonardo</vt:lpstr>
      <vt:lpstr>Il Parco delle Dune Costiere  da Torre Canne a Torre S.Leonardo</vt:lpstr>
      <vt:lpstr>Il Parco delle Dune Costiere  da Torre Canne a Torre S.Leonardo</vt:lpstr>
      <vt:lpstr>Il Parco delle Dune Costiere  da Torre Canne a Torre S.Leonardo</vt:lpstr>
      <vt:lpstr>Diapositiva 11</vt:lpstr>
      <vt:lpstr>Il Parco delle Dune Costiere  da Torre Canne a Torre S.Leonardo  La pesca delle anguille è effettuata con l’utilizzo di bertovelli, detti in dialetto “martaville”, i cefali vengono pescati con il “tramaglio”. </vt:lpstr>
      <vt:lpstr>Il Parco delle Dune Costiere  da Torre Canne a Torre S.Leonardo</vt:lpstr>
      <vt:lpstr>Credits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AZIENDA VITIVINICOLA CANDIDO Sandonaci</dc:title>
  <dc:creator>Toshiba-Pc</dc:creator>
  <cp:lastModifiedBy>Utente</cp:lastModifiedBy>
  <cp:revision>111</cp:revision>
  <dcterms:created xsi:type="dcterms:W3CDTF">2014-05-29T05:04:20Z</dcterms:created>
  <dcterms:modified xsi:type="dcterms:W3CDTF">2014-06-11T16:41:42Z</dcterms:modified>
</cp:coreProperties>
</file>