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6" r:id="rId3"/>
    <p:sldId id="261" r:id="rId4"/>
    <p:sldId id="266" r:id="rId5"/>
    <p:sldId id="265" r:id="rId6"/>
    <p:sldId id="267" r:id="rId7"/>
    <p:sldId id="263" r:id="rId8"/>
    <p:sldId id="262" r:id="rId9"/>
    <p:sldId id="271" r:id="rId10"/>
    <p:sldId id="260" r:id="rId11"/>
    <p:sldId id="270" r:id="rId12"/>
    <p:sldId id="259" r:id="rId13"/>
    <p:sldId id="258" r:id="rId14"/>
    <p:sldId id="272" r:id="rId15"/>
    <p:sldId id="273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50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59020-BB90-4FC8-8D7E-621C101FA39F}" type="datetimeFigureOut">
              <a:rPr lang="it-IT" smtClean="0"/>
              <a:pPr/>
              <a:t>11/06/2014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8DC125-6AF2-4E68-B140-1F239B738F1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772553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DC125-6AF2-4E68-B140-1F239B738F1E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134598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F9C1-239D-423F-85C6-4E04D9174604}" type="datetimeFigureOut">
              <a:rPr lang="it-IT" smtClean="0"/>
              <a:pPr/>
              <a:t>11/06/2014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E48E-6A48-48D3-B055-2504C505D5F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956135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F9C1-239D-423F-85C6-4E04D9174604}" type="datetimeFigureOut">
              <a:rPr lang="it-IT" smtClean="0"/>
              <a:pPr/>
              <a:t>11/06/2014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E48E-6A48-48D3-B055-2504C505D5F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060739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F9C1-239D-423F-85C6-4E04D9174604}" type="datetimeFigureOut">
              <a:rPr lang="it-IT" smtClean="0"/>
              <a:pPr/>
              <a:t>11/06/2014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E48E-6A48-48D3-B055-2504C505D5F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656298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F9C1-239D-423F-85C6-4E04D9174604}" type="datetimeFigureOut">
              <a:rPr lang="it-IT" smtClean="0"/>
              <a:pPr/>
              <a:t>11/06/2014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E48E-6A48-48D3-B055-2504C505D5F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110946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F9C1-239D-423F-85C6-4E04D9174604}" type="datetimeFigureOut">
              <a:rPr lang="it-IT" smtClean="0"/>
              <a:pPr/>
              <a:t>11/06/2014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E48E-6A48-48D3-B055-2504C505D5F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299698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F9C1-239D-423F-85C6-4E04D9174604}" type="datetimeFigureOut">
              <a:rPr lang="it-IT" smtClean="0"/>
              <a:pPr/>
              <a:t>11/06/2014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E48E-6A48-48D3-B055-2504C505D5F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536447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F9C1-239D-423F-85C6-4E04D9174604}" type="datetimeFigureOut">
              <a:rPr lang="it-IT" smtClean="0"/>
              <a:pPr/>
              <a:t>11/06/2014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E48E-6A48-48D3-B055-2504C505D5F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079638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F9C1-239D-423F-85C6-4E04D9174604}" type="datetimeFigureOut">
              <a:rPr lang="it-IT" smtClean="0"/>
              <a:pPr/>
              <a:t>11/06/2014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E48E-6A48-48D3-B055-2504C505D5F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0856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F9C1-239D-423F-85C6-4E04D9174604}" type="datetimeFigureOut">
              <a:rPr lang="it-IT" smtClean="0"/>
              <a:pPr/>
              <a:t>11/06/2014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E48E-6A48-48D3-B055-2504C505D5F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903287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F9C1-239D-423F-85C6-4E04D9174604}" type="datetimeFigureOut">
              <a:rPr lang="it-IT" smtClean="0"/>
              <a:pPr/>
              <a:t>11/06/2014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E48E-6A48-48D3-B055-2504C505D5F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080809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F9C1-239D-423F-85C6-4E04D9174604}" type="datetimeFigureOut">
              <a:rPr lang="it-IT" smtClean="0"/>
              <a:pPr/>
              <a:t>11/06/2014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E48E-6A48-48D3-B055-2504C505D5F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686843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BF9C1-239D-423F-85C6-4E04D9174604}" type="datetimeFigureOut">
              <a:rPr lang="it-IT" smtClean="0"/>
              <a:pPr/>
              <a:t>11/06/2014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6E48E-6A48-48D3-B055-2504C505D5F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120196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cid:image003.gif@01CEF761.69CC2D00" TargetMode="External"/><Relationship Id="rId7" Type="http://schemas.openxmlformats.org/officeDocument/2006/relationships/image" Target="cid:image005.jpg@01CEF761.69CC2D00" TargetMode="Externa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cid:image004.gif@01CEF761.69CC2D00" TargetMode="External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astificiocardone.it/albums/pasta-fresca-integrale/" TargetMode="External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12" Type="http://schemas.microsoft.com/office/2007/relationships/hdphoto" Target="../media/hdphoto3.wdp"/><Relationship Id="rId2" Type="http://schemas.openxmlformats.org/officeDocument/2006/relationships/hyperlink" Target="http://www.pastificiocardone.it/albums/pasta-fresca-alluovo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astificiocardone.it/albums/pasta-fresca-formato-speciale/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5.jpeg"/><Relationship Id="rId10" Type="http://schemas.openxmlformats.org/officeDocument/2006/relationships/image" Target="../media/image8.jpeg"/><Relationship Id="rId4" Type="http://schemas.openxmlformats.org/officeDocument/2006/relationships/hyperlink" Target="http://www.pastificiocardone.it/albums/pasta-fresca-di-semola-di-grano-duro/" TargetMode="External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veronagreen.it/index.php/component/k2/item/378-biologico-per-una-settimana-livelli-di-pesticidi-nel-corpo-ridotti-del-9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sologranoitaliano.wordpress.com/indagine-micotossine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071281" cy="508332"/>
          </a:xfrm>
        </p:spPr>
        <p:txBody>
          <a:bodyPr>
            <a:no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Pastificio Cardone</a:t>
            </a:r>
            <a:br>
              <a:rPr lang="it-IT" sz="2400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</a:br>
            <a:endParaRPr lang="it-IT" sz="2400" b="1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6456089" y="95534"/>
            <a:ext cx="5622179" cy="6614829"/>
          </a:xfrm>
        </p:spPr>
        <p:txBody>
          <a:bodyPr>
            <a:noAutofit/>
          </a:bodyPr>
          <a:lstStyle/>
          <a:p>
            <a:pPr algn="just" fontAlgn="base"/>
            <a:r>
              <a:rPr lang="it-IT" sz="2000" dirty="0"/>
              <a:t>L’azienda Cardone nasce nel 1988 come piccolo laboratorio artigianale di pasta fresca che utilizzava i metodi della tradizione pugliese, tramandati dai nostri antenati.</a:t>
            </a:r>
          </a:p>
          <a:p>
            <a:pPr algn="just" fontAlgn="base"/>
            <a:r>
              <a:rPr lang="it-IT" sz="2000" dirty="0" smtClean="0"/>
              <a:t>Nel </a:t>
            </a:r>
            <a:r>
              <a:rPr lang="it-IT" sz="2000" dirty="0"/>
              <a:t>1997 prende il via il Centro di produzione di pasta fresca Cardone progettato per coniugare tradizione, qualità artigianale e innovazione.</a:t>
            </a:r>
          </a:p>
          <a:p>
            <a:pPr algn="just" fontAlgn="base"/>
            <a:r>
              <a:rPr lang="it-IT" sz="2000" dirty="0" smtClean="0"/>
              <a:t>Nel </a:t>
            </a:r>
            <a:r>
              <a:rPr lang="it-IT" sz="2000" dirty="0"/>
              <a:t>2012 </a:t>
            </a:r>
            <a:r>
              <a:rPr lang="it-IT" sz="2000" dirty="0">
                <a:solidFill>
                  <a:srgbClr val="FF0000"/>
                </a:solidFill>
              </a:rPr>
              <a:t>Slow </a:t>
            </a:r>
            <a:r>
              <a:rPr lang="it-IT" sz="2000" dirty="0" err="1">
                <a:solidFill>
                  <a:srgbClr val="FF0000"/>
                </a:solidFill>
              </a:rPr>
              <a:t>Food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/>
              <a:t>Piana degli Ulivi sceglie la Pasta Cardone quale eccellenza del </a:t>
            </a:r>
            <a:r>
              <a:rPr lang="it-IT" sz="2000" dirty="0" smtClean="0"/>
              <a:t>territorio. Questo è un riconoscimento rivolto a chi «presidia» i prodotti della tradizione</a:t>
            </a:r>
          </a:p>
          <a:p>
            <a:pPr algn="just" fontAlgn="base"/>
            <a:r>
              <a:rPr lang="it-IT" sz="2000" dirty="0" smtClean="0"/>
              <a:t>Nello </a:t>
            </a:r>
            <a:r>
              <a:rPr lang="it-IT" sz="2000" dirty="0"/>
              <a:t>stesso anno </a:t>
            </a:r>
            <a:r>
              <a:rPr lang="it-IT" sz="2000" dirty="0" err="1"/>
              <a:t>Sportweek</a:t>
            </a:r>
            <a:r>
              <a:rPr lang="it-IT" sz="2000" dirty="0"/>
              <a:t> annovera </a:t>
            </a:r>
            <a:r>
              <a:rPr lang="it-IT" sz="2000" dirty="0" smtClean="0"/>
              <a:t>l’azienda tra </a:t>
            </a:r>
            <a:r>
              <a:rPr lang="it-IT" sz="2000" dirty="0"/>
              <a:t>i 10 migliori pastifici artigianali </a:t>
            </a:r>
            <a:r>
              <a:rPr lang="it-IT" sz="2000" dirty="0" smtClean="0"/>
              <a:t>d’Italia</a:t>
            </a:r>
            <a:endParaRPr lang="it-IT" sz="2000" dirty="0"/>
          </a:p>
          <a:p>
            <a:pPr algn="just" fontAlgn="base"/>
            <a:r>
              <a:rPr lang="it-IT" sz="2000" dirty="0"/>
              <a:t>Nel 2013 il Pastificio Cardone diventa </a:t>
            </a:r>
            <a:r>
              <a:rPr lang="it-IT" sz="2000" dirty="0" err="1" smtClean="0">
                <a:solidFill>
                  <a:srgbClr val="FF0000"/>
                </a:solidFill>
              </a:rPr>
              <a:t>BIO:questo</a:t>
            </a:r>
            <a:r>
              <a:rPr lang="it-IT" sz="2000" dirty="0" smtClean="0">
                <a:solidFill>
                  <a:srgbClr val="FF0000"/>
                </a:solidFill>
              </a:rPr>
              <a:t> cambio non comporta alcuna flessione delle vendite, anzi si osserva un incremento, sebbene sia rivolta ad un mercato di nicchia</a:t>
            </a:r>
          </a:p>
          <a:p>
            <a:pPr algn="just" fontAlgn="base"/>
            <a:r>
              <a:rPr lang="it-IT" sz="2200" dirty="0"/>
              <a:t>La pasta fresca Cardone </a:t>
            </a:r>
            <a:r>
              <a:rPr lang="it-IT" sz="2200" dirty="0" smtClean="0"/>
              <a:t>è fatta con grano </a:t>
            </a:r>
            <a:r>
              <a:rPr lang="it-IT" sz="2200" dirty="0" smtClean="0">
                <a:solidFill>
                  <a:srgbClr val="FF0000"/>
                </a:solidFill>
              </a:rPr>
              <a:t>100</a:t>
            </a:r>
            <a:r>
              <a:rPr lang="it-IT" sz="2200" dirty="0">
                <a:solidFill>
                  <a:srgbClr val="FF0000"/>
                </a:solidFill>
              </a:rPr>
              <a:t>% </a:t>
            </a:r>
            <a:r>
              <a:rPr lang="it-IT" sz="2200" dirty="0" smtClean="0">
                <a:solidFill>
                  <a:srgbClr val="FF0000"/>
                </a:solidFill>
              </a:rPr>
              <a:t>italiano</a:t>
            </a:r>
            <a:r>
              <a:rPr lang="it-IT" sz="2200" dirty="0" smtClean="0"/>
              <a:t>, cioè sia </a:t>
            </a:r>
            <a:r>
              <a:rPr lang="it-IT" sz="2200" dirty="0">
                <a:solidFill>
                  <a:srgbClr val="FF0000"/>
                </a:solidFill>
              </a:rPr>
              <a:t>coltivato</a:t>
            </a:r>
            <a:r>
              <a:rPr lang="it-IT" sz="2200" dirty="0"/>
              <a:t> </a:t>
            </a:r>
            <a:r>
              <a:rPr lang="it-IT" sz="2200" dirty="0" smtClean="0"/>
              <a:t>che </a:t>
            </a:r>
            <a:r>
              <a:rPr lang="it-IT" sz="2200" dirty="0">
                <a:solidFill>
                  <a:srgbClr val="FF0000"/>
                </a:solidFill>
              </a:rPr>
              <a:t>molito</a:t>
            </a:r>
            <a:r>
              <a:rPr lang="it-IT" sz="2200" dirty="0"/>
              <a:t> in Italia. In altre parole, una </a:t>
            </a:r>
            <a:r>
              <a:rPr lang="it-IT" sz="2200" u="sng" dirty="0"/>
              <a:t>vera</a:t>
            </a:r>
            <a:r>
              <a:rPr lang="it-IT" sz="2200" dirty="0"/>
              <a:t> pasta made in Italy.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816591" y="1406858"/>
            <a:ext cx="10515600" cy="5303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it-IT" dirty="0" smtClean="0"/>
          </a:p>
          <a:p>
            <a:pPr fontAlgn="base"/>
            <a:endParaRPr lang="it-IT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403" t="1074" r="1" b="-1074"/>
          <a:stretch/>
        </p:blipFill>
        <p:spPr>
          <a:xfrm rot="5400000">
            <a:off x="459372" y="605618"/>
            <a:ext cx="5363571" cy="58992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9989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132764" y="136478"/>
            <a:ext cx="6209732" cy="450376"/>
          </a:xfrm>
        </p:spPr>
        <p:txBody>
          <a:bodyPr>
            <a:norm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Pastificio Cardone</a:t>
            </a:r>
            <a:endParaRPr lang="it-IT" sz="2000" b="1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8196" name="Picture 4" descr="http://uniterinsieme.altervista.org/wp-content/uploads/2013/02/strampell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368" y="259307"/>
            <a:ext cx="2683160" cy="48722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132764" y="996287"/>
            <a:ext cx="631891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rgbClr val="00B050"/>
                </a:solidFill>
              </a:rPr>
              <a:t>Nazareno Strampelli (1866-1942) nel secolo scorso è stato uno dei più grandi agronomi genetisti che hanno contribuito ad aumentare le produzioni di frumento</a:t>
            </a:r>
            <a:r>
              <a:rPr lang="it-IT" sz="2000" b="1" dirty="0" smtClean="0">
                <a:solidFill>
                  <a:srgbClr val="00B050"/>
                </a:solidFill>
              </a:rPr>
              <a:t>. </a:t>
            </a:r>
            <a:r>
              <a:rPr lang="it-IT" sz="2000" dirty="0" smtClean="0"/>
              <a:t>Prima della visita in azienda siamo stati ospitati nella </a:t>
            </a:r>
            <a:r>
              <a:rPr lang="it-IT" sz="2000" dirty="0" smtClean="0">
                <a:solidFill>
                  <a:srgbClr val="00B050"/>
                </a:solidFill>
              </a:rPr>
              <a:t>Masseria Oasi </a:t>
            </a:r>
            <a:r>
              <a:rPr lang="it-IT" sz="2000" dirty="0" err="1" smtClean="0">
                <a:solidFill>
                  <a:srgbClr val="00B050"/>
                </a:solidFill>
              </a:rPr>
              <a:t>S.Giovanni</a:t>
            </a:r>
            <a:r>
              <a:rPr lang="it-IT" sz="2000" dirty="0" smtClean="0">
                <a:solidFill>
                  <a:srgbClr val="00B050"/>
                </a:solidFill>
              </a:rPr>
              <a:t> Battista </a:t>
            </a:r>
            <a:r>
              <a:rPr lang="it-IT" sz="2000" dirty="0" smtClean="0"/>
              <a:t>dove abbiamo visto un film sulla vita di Nazareno Strampelli e la storia dell’evoluzione delle varietà di frumento.</a:t>
            </a:r>
          </a:p>
          <a:p>
            <a:pPr algn="just"/>
            <a:endParaRPr lang="it-IT" sz="2000" dirty="0" smtClean="0"/>
          </a:p>
          <a:p>
            <a:pPr algn="just"/>
            <a:r>
              <a:rPr lang="it-IT" sz="2000" dirty="0" smtClean="0"/>
              <a:t>La cultivar di grano duro “</a:t>
            </a:r>
            <a:r>
              <a:rPr lang="it-IT" sz="2000" dirty="0" smtClean="0">
                <a:solidFill>
                  <a:srgbClr val="FF0000"/>
                </a:solidFill>
              </a:rPr>
              <a:t>Senatore </a:t>
            </a:r>
            <a:r>
              <a:rPr lang="it-IT" sz="2000" dirty="0">
                <a:solidFill>
                  <a:srgbClr val="FF0000"/>
                </a:solidFill>
              </a:rPr>
              <a:t>Cappelli</a:t>
            </a:r>
            <a:r>
              <a:rPr lang="it-IT" sz="2000" dirty="0"/>
              <a:t>” </a:t>
            </a:r>
            <a:r>
              <a:rPr lang="it-IT" sz="2000" dirty="0" smtClean="0"/>
              <a:t>ottenuta </a:t>
            </a:r>
            <a:r>
              <a:rPr lang="it-IT" sz="2000" dirty="0"/>
              <a:t>dal </a:t>
            </a:r>
            <a:r>
              <a:rPr lang="it-IT" sz="2000" dirty="0" smtClean="0"/>
              <a:t>genetista Nazareno Strampelli agli </a:t>
            </a:r>
            <a:r>
              <a:rPr lang="it-IT" sz="2000" dirty="0"/>
              <a:t>inizi </a:t>
            </a:r>
            <a:r>
              <a:rPr lang="it-IT" sz="2000" dirty="0" smtClean="0"/>
              <a:t>del XX secolo, fu </a:t>
            </a:r>
            <a:r>
              <a:rPr lang="it-IT" sz="2000" dirty="0"/>
              <a:t>dedicata al </a:t>
            </a:r>
            <a:r>
              <a:rPr lang="it-IT" sz="2000" dirty="0" smtClean="0"/>
              <a:t>marchese Raffaele Cappelli, </a:t>
            </a:r>
            <a:r>
              <a:rPr lang="it-IT" sz="2000" dirty="0"/>
              <a:t>senatore </a:t>
            </a:r>
            <a:r>
              <a:rPr lang="it-IT" sz="2000" dirty="0" smtClean="0"/>
              <a:t>del Regno d’Italia, </a:t>
            </a:r>
            <a:r>
              <a:rPr lang="it-IT" sz="2000" dirty="0"/>
              <a:t>che aveva avviato le trasformazioni agrarie </a:t>
            </a:r>
            <a:r>
              <a:rPr lang="it-IT" sz="2000" dirty="0" smtClean="0"/>
              <a:t>in Puglia, introdotto la distinzione tra grani duri e teneri, e </a:t>
            </a:r>
            <a:r>
              <a:rPr lang="it-IT" sz="2000" dirty="0"/>
              <a:t>sostenuto Strampelli nella sua attività, mettendogli a disposizione campi sperimentali, laboratori ed altre risorse.</a:t>
            </a:r>
          </a:p>
          <a:p>
            <a:pPr algn="just"/>
            <a:endParaRPr lang="it-IT" sz="2400" dirty="0" smtClean="0"/>
          </a:p>
        </p:txBody>
      </p:sp>
      <p:sp>
        <p:nvSpPr>
          <p:cNvPr id="7" name="CasellaDiTesto 6"/>
          <p:cNvSpPr txBox="1"/>
          <p:nvPr/>
        </p:nvSpPr>
        <p:spPr>
          <a:xfrm>
            <a:off x="8726368" y="5363570"/>
            <a:ext cx="2683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smtClean="0"/>
              <a:t>Il genetista Nazareno Strampelli</a:t>
            </a:r>
            <a:endParaRPr lang="it-IT" sz="1200" dirty="0"/>
          </a:p>
        </p:txBody>
      </p:sp>
    </p:spTree>
    <p:extLst>
      <p:ext uri="{BB962C8B-B14F-4D97-AF65-F5344CB8AC3E}">
        <p14:creationId xmlns="" xmlns:p14="http://schemas.microsoft.com/office/powerpoint/2010/main" val="3593179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996287"/>
            <a:ext cx="6878472" cy="5677468"/>
          </a:xfrm>
        </p:spPr>
        <p:txBody>
          <a:bodyPr>
            <a:normAutofit fontScale="92500" lnSpcReduction="20000"/>
          </a:bodyPr>
          <a:lstStyle/>
          <a:p>
            <a:pPr algn="just" fontAlgn="base"/>
            <a:r>
              <a:rPr lang="it-IT" sz="2300" dirty="0" smtClean="0">
                <a:solidFill>
                  <a:srgbClr val="FF0000"/>
                </a:solidFill>
              </a:rPr>
              <a:t>Col </a:t>
            </a:r>
            <a:r>
              <a:rPr lang="it-IT" sz="2300" dirty="0">
                <a:solidFill>
                  <a:srgbClr val="FF0000"/>
                </a:solidFill>
              </a:rPr>
              <a:t>progetto dal campo alla tavola</a:t>
            </a:r>
            <a:r>
              <a:rPr lang="it-IT" sz="2300" dirty="0"/>
              <a:t> </a:t>
            </a:r>
            <a:r>
              <a:rPr lang="it-IT" sz="2300" dirty="0" smtClean="0"/>
              <a:t>dedicato al grano Senatore Cappelli si è voluto </a:t>
            </a:r>
            <a:r>
              <a:rPr lang="it-IT" sz="2300" dirty="0"/>
              <a:t>ripartire dal passato e ritornare al gusto ed alla genuinità di una pasta fatta di puro grano </a:t>
            </a:r>
            <a:r>
              <a:rPr lang="it-IT" sz="2300" dirty="0">
                <a:solidFill>
                  <a:srgbClr val="FF0000"/>
                </a:solidFill>
              </a:rPr>
              <a:t>S</a:t>
            </a:r>
            <a:r>
              <a:rPr lang="it-IT" sz="2300" dirty="0" smtClean="0">
                <a:solidFill>
                  <a:srgbClr val="FF0000"/>
                </a:solidFill>
              </a:rPr>
              <a:t>enatore Cappelli</a:t>
            </a:r>
            <a:r>
              <a:rPr lang="it-IT" sz="2300" dirty="0"/>
              <a:t>,</a:t>
            </a:r>
            <a:r>
              <a:rPr lang="it-IT" sz="2300" dirty="0" smtClean="0"/>
              <a:t>  consentendo al consumatore di</a:t>
            </a:r>
            <a:r>
              <a:rPr lang="it-IT" sz="2300" dirty="0" smtClean="0">
                <a:solidFill>
                  <a:srgbClr val="FF0000"/>
                </a:solidFill>
              </a:rPr>
              <a:t> </a:t>
            </a:r>
            <a:r>
              <a:rPr lang="it-IT" sz="2300" dirty="0">
                <a:solidFill>
                  <a:srgbClr val="FF0000"/>
                </a:solidFill>
              </a:rPr>
              <a:t>conoscere, attraverso l’etichetta, l’intera filiera produttiva a partire dal </a:t>
            </a:r>
            <a:r>
              <a:rPr lang="it-IT" sz="2300" dirty="0" smtClean="0">
                <a:solidFill>
                  <a:srgbClr val="FF0000"/>
                </a:solidFill>
              </a:rPr>
              <a:t>campo (rigorosamente PUGLIESE) </a:t>
            </a:r>
            <a:r>
              <a:rPr lang="it-IT" sz="2300" dirty="0">
                <a:solidFill>
                  <a:srgbClr val="FF0000"/>
                </a:solidFill>
              </a:rPr>
              <a:t>fino ad arrivare alla </a:t>
            </a:r>
            <a:r>
              <a:rPr lang="it-IT" sz="2300" dirty="0" smtClean="0">
                <a:solidFill>
                  <a:srgbClr val="FF0000"/>
                </a:solidFill>
              </a:rPr>
              <a:t>tavola: infatti nell’etichetta sono indicati sia l’azienda di produzione del grano, che il mulino (con il nome e cognome dei proprietari)  (TRACCIABILITA’).</a:t>
            </a:r>
            <a:endParaRPr lang="it-IT" sz="2300" dirty="0"/>
          </a:p>
          <a:p>
            <a:pPr algn="just" fontAlgn="base"/>
            <a:r>
              <a:rPr lang="it-IT" sz="2300" dirty="0" smtClean="0"/>
              <a:t>E’ </a:t>
            </a:r>
            <a:r>
              <a:rPr lang="it-IT" sz="2300" dirty="0"/>
              <a:t>stato fondamentale il contributo di </a:t>
            </a:r>
            <a:r>
              <a:rPr lang="it-IT" sz="2300" dirty="0" smtClean="0"/>
              <a:t>agricoltori </a:t>
            </a:r>
            <a:r>
              <a:rPr lang="it-IT" sz="2300" dirty="0"/>
              <a:t>e mulini, per questo è nato il </a:t>
            </a:r>
            <a:r>
              <a:rPr lang="it-IT" sz="2300" dirty="0">
                <a:solidFill>
                  <a:srgbClr val="FF0000"/>
                </a:solidFill>
              </a:rPr>
              <a:t>patto di filiera</a:t>
            </a:r>
            <a:r>
              <a:rPr lang="it-IT" sz="2300" dirty="0"/>
              <a:t>. Il “patto” vede protagonisti le imprese agricole tra il canale di Pirro e la Selva di Fasano e </a:t>
            </a:r>
            <a:r>
              <a:rPr lang="it-IT" sz="2300" dirty="0" smtClean="0"/>
              <a:t>della </a:t>
            </a:r>
            <a:r>
              <a:rPr lang="it-IT" sz="2300" dirty="0"/>
              <a:t>marina tra Fasano e Ostuni, che si occupano della semina e della coltivazione rigorosamente biologica. Anche la molitura viene fatta in molini aderenti alla filiera o che abbiano sottoscritto il Disciplinare di rintracciabilità di filiera.</a:t>
            </a:r>
          </a:p>
          <a:p>
            <a:pPr algn="just" fontAlgn="base"/>
            <a:r>
              <a:rPr lang="it-IT" sz="2300" dirty="0"/>
              <a:t>Il risultato? Una semola di grano duro </a:t>
            </a:r>
            <a:r>
              <a:rPr lang="it-IT" sz="2300" dirty="0" smtClean="0"/>
              <a:t>autentica</a:t>
            </a:r>
            <a:r>
              <a:rPr lang="it-IT" sz="2300" dirty="0"/>
              <a:t>, che nel </a:t>
            </a:r>
            <a:r>
              <a:rPr lang="it-IT" sz="2300" dirty="0" smtClean="0"/>
              <a:t>pastificio </a:t>
            </a:r>
            <a:r>
              <a:rPr lang="it-IT" sz="2300" dirty="0"/>
              <a:t>viene trasformata nei formati tradizionali </a:t>
            </a:r>
            <a:r>
              <a:rPr lang="it-IT" sz="2300" dirty="0" smtClean="0"/>
              <a:t>pugliesi</a:t>
            </a:r>
            <a:r>
              <a:rPr lang="it-IT" sz="2300" dirty="0"/>
              <a:t>.</a:t>
            </a:r>
            <a:endParaRPr lang="it-IT" sz="2300" dirty="0" smtClean="0"/>
          </a:p>
          <a:p>
            <a:pPr algn="just" fontAlgn="base"/>
            <a:r>
              <a:rPr lang="it-IT" sz="2300" dirty="0" smtClean="0"/>
              <a:t>Questo progetto è certificato UNI </a:t>
            </a:r>
            <a:r>
              <a:rPr lang="it-IT" sz="2300" dirty="0"/>
              <a:t>EN ISO 22005/2008.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341194" y="136478"/>
            <a:ext cx="6428096" cy="450376"/>
          </a:xfrm>
        </p:spPr>
        <p:txBody>
          <a:bodyPr>
            <a:norm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Pastificio Cardone</a:t>
            </a:r>
            <a:endParaRPr lang="it-IT" sz="2000" b="1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8" name="Segnaposto contenuto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2937" y="1062264"/>
            <a:ext cx="6161965" cy="45287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752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395113" cy="535627"/>
          </a:xfrm>
        </p:spPr>
        <p:txBody>
          <a:bodyPr>
            <a:norm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Pastificio Cardone</a:t>
            </a:r>
            <a:endParaRPr lang="it-IT" sz="2800" dirty="0">
              <a:latin typeface="Lucida Calligraphy" panose="03010101010101010101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009934"/>
            <a:ext cx="6395113" cy="584806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2200" dirty="0" smtClean="0">
                <a:solidFill>
                  <a:srgbClr val="0070C0"/>
                </a:solidFill>
                <a:latin typeface="Lucida Calligraphy" panose="03010101010101010101" pitchFamily="66" charset="0"/>
              </a:rPr>
              <a:t>Quindi perché ritornare al grano Senatore Cappelli? Tante le ragioni:</a:t>
            </a:r>
          </a:p>
          <a:p>
            <a:pPr marL="0" indent="0" algn="just">
              <a:buNone/>
            </a:pPr>
            <a:r>
              <a:rPr lang="it-IT" sz="2200" dirty="0" smtClean="0">
                <a:solidFill>
                  <a:srgbClr val="0070C0"/>
                </a:solidFill>
                <a:latin typeface="Lucida Calligraphy" panose="03010101010101010101" pitchFamily="66" charset="0"/>
              </a:rPr>
              <a:t> </a:t>
            </a:r>
          </a:p>
          <a:p>
            <a:pPr marL="457200" indent="-457200" algn="just">
              <a:buAutoNum type="arabicParenR"/>
            </a:pPr>
            <a:r>
              <a:rPr lang="it-IT" sz="2000" dirty="0">
                <a:solidFill>
                  <a:srgbClr val="444444"/>
                </a:solidFill>
                <a:latin typeface="Oxygen"/>
              </a:rPr>
              <a:t>Abbiamo già parlato delle sue eccellenti </a:t>
            </a:r>
            <a:r>
              <a:rPr lang="it-IT" sz="2000" dirty="0">
                <a:solidFill>
                  <a:srgbClr val="00B050"/>
                </a:solidFill>
                <a:latin typeface="Oxygen"/>
              </a:rPr>
              <a:t>caratteristiche nutrizionali. </a:t>
            </a:r>
          </a:p>
          <a:p>
            <a:pPr marL="457200" indent="-457200" algn="just">
              <a:buAutoNum type="arabicParenR"/>
            </a:pPr>
            <a:r>
              <a:rPr lang="it-IT" sz="2000" dirty="0">
                <a:solidFill>
                  <a:srgbClr val="444444"/>
                </a:solidFill>
                <a:latin typeface="Oxygen"/>
              </a:rPr>
              <a:t>Abbiamo già anche detto che grazie alla sua altezza soffoca le malerbe riducendo la necessità di </a:t>
            </a:r>
            <a:r>
              <a:rPr lang="it-IT" sz="2000" dirty="0">
                <a:solidFill>
                  <a:srgbClr val="00B050"/>
                </a:solidFill>
                <a:latin typeface="Oxygen"/>
              </a:rPr>
              <a:t>erbicidi</a:t>
            </a:r>
            <a:r>
              <a:rPr lang="it-IT" sz="2000" dirty="0">
                <a:solidFill>
                  <a:srgbClr val="444444"/>
                </a:solidFill>
                <a:latin typeface="Oxygen"/>
              </a:rPr>
              <a:t>.</a:t>
            </a:r>
          </a:p>
          <a:p>
            <a:pPr marL="457200" indent="-457200" algn="just">
              <a:buAutoNum type="arabicParenR"/>
            </a:pPr>
            <a:r>
              <a:rPr lang="it-IT" sz="2000" dirty="0" smtClean="0">
                <a:solidFill>
                  <a:srgbClr val="444444"/>
                </a:solidFill>
                <a:latin typeface="Oxygen"/>
              </a:rPr>
              <a:t>Oggi </a:t>
            </a:r>
            <a:r>
              <a:rPr lang="it-IT" sz="2000" dirty="0">
                <a:solidFill>
                  <a:srgbClr val="444444"/>
                </a:solidFill>
                <a:latin typeface="Oxygen"/>
              </a:rPr>
              <a:t>la stragrande maggioranza delle paste presenti sul mercato è prodotta con semole e farine che mescolano grani italiani ma soprattutto esteri, quasi tutti derivati da pochissime varietà, sintomo di una </a:t>
            </a:r>
            <a:r>
              <a:rPr lang="it-IT" sz="2000" dirty="0">
                <a:solidFill>
                  <a:srgbClr val="00B050"/>
                </a:solidFill>
                <a:latin typeface="Oxygen"/>
              </a:rPr>
              <a:t>biodiversità </a:t>
            </a:r>
            <a:r>
              <a:rPr lang="it-IT" sz="2000" dirty="0" smtClean="0">
                <a:solidFill>
                  <a:srgbClr val="00B050"/>
                </a:solidFill>
                <a:latin typeface="Oxygen"/>
              </a:rPr>
              <a:t>smarrita</a:t>
            </a:r>
            <a:r>
              <a:rPr lang="it-IT" sz="2000" dirty="0" smtClean="0">
                <a:solidFill>
                  <a:srgbClr val="444444"/>
                </a:solidFill>
                <a:latin typeface="Oxygen"/>
              </a:rPr>
              <a:t>.</a:t>
            </a:r>
          </a:p>
          <a:p>
            <a:pPr marL="457200" indent="-457200" algn="just">
              <a:buAutoNum type="arabicParenR"/>
            </a:pPr>
            <a:r>
              <a:rPr lang="it-IT" sz="2000" dirty="0" smtClean="0">
                <a:solidFill>
                  <a:srgbClr val="444444"/>
                </a:solidFill>
                <a:latin typeface="Oxygen"/>
              </a:rPr>
              <a:t>I </a:t>
            </a:r>
            <a:r>
              <a:rPr lang="it-IT" sz="2000" dirty="0">
                <a:solidFill>
                  <a:srgbClr val="444444"/>
                </a:solidFill>
                <a:latin typeface="Oxygen"/>
              </a:rPr>
              <a:t>grani  provenienti dall’estero sono stoccati in ambienti umidi, e sono trattati con conservanti per ridurre l’attacco delle </a:t>
            </a:r>
            <a:r>
              <a:rPr lang="it-IT" sz="2000" dirty="0">
                <a:solidFill>
                  <a:srgbClr val="00B050"/>
                </a:solidFill>
                <a:latin typeface="Oxygen"/>
              </a:rPr>
              <a:t>muffe.</a:t>
            </a:r>
            <a:r>
              <a:rPr lang="it-IT" sz="2000" dirty="0">
                <a:solidFill>
                  <a:srgbClr val="444444"/>
                </a:solidFill>
                <a:latin typeface="Oxygen"/>
              </a:rPr>
              <a:t> Oltre ai conservanti possono contenere una tossina prodotta </a:t>
            </a:r>
            <a:r>
              <a:rPr lang="it-IT" sz="2000" dirty="0" smtClean="0">
                <a:solidFill>
                  <a:srgbClr val="444444"/>
                </a:solidFill>
                <a:latin typeface="Oxygen"/>
              </a:rPr>
              <a:t>dalle muffe stesse, che è cancerogena.</a:t>
            </a:r>
          </a:p>
          <a:p>
            <a:pPr marL="457200" indent="-457200" algn="just">
              <a:buAutoNum type="arabicParenR"/>
            </a:pPr>
            <a:endParaRPr lang="it-IT" sz="2000" dirty="0" smtClean="0">
              <a:solidFill>
                <a:srgbClr val="444444"/>
              </a:solidFill>
              <a:latin typeface="Oxygen"/>
            </a:endParaRPr>
          </a:p>
          <a:p>
            <a:pPr marL="0" indent="0" algn="just">
              <a:buNone/>
            </a:pP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3048000" y="-146464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it-IT" dirty="0" smtClean="0">
                <a:solidFill>
                  <a:srgbClr val="444444"/>
                </a:solidFill>
                <a:latin typeface="Oxygen"/>
              </a:rPr>
              <a:t>.</a:t>
            </a:r>
            <a:r>
              <a:rPr lang="it-IT" dirty="0">
                <a:solidFill>
                  <a:srgbClr val="444444"/>
                </a:solidFill>
                <a:latin typeface="Oxygen"/>
              </a:rPr>
              <a:t/>
            </a:r>
            <a:br>
              <a:rPr lang="it-IT" dirty="0">
                <a:solidFill>
                  <a:srgbClr val="444444"/>
                </a:solidFill>
                <a:latin typeface="Oxygen"/>
              </a:rPr>
            </a:br>
            <a:endParaRPr lang="it-IT" b="0" i="0" dirty="0">
              <a:solidFill>
                <a:srgbClr val="444444"/>
              </a:solidFill>
              <a:effectLst/>
              <a:latin typeface="Oxygen"/>
            </a:endParaRPr>
          </a:p>
        </p:txBody>
      </p:sp>
      <p:pic>
        <p:nvPicPr>
          <p:cNvPr id="1028" name="Picture 4" descr="http://www.leduecomari.it/_img/_max/13_ma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365124"/>
            <a:ext cx="4621473" cy="40431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7429500" y="3425588"/>
            <a:ext cx="452593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sz="2000" dirty="0" smtClean="0">
              <a:solidFill>
                <a:srgbClr val="444444"/>
              </a:solidFill>
              <a:latin typeface="Oxygen"/>
            </a:endParaRPr>
          </a:p>
          <a:p>
            <a:pPr algn="just"/>
            <a:endParaRPr lang="it-IT" sz="2000" dirty="0">
              <a:solidFill>
                <a:srgbClr val="444444"/>
              </a:solidFill>
              <a:latin typeface="Oxygen"/>
            </a:endParaRPr>
          </a:p>
          <a:p>
            <a:pPr algn="just"/>
            <a:endParaRPr lang="it-IT" sz="2000" dirty="0" smtClean="0">
              <a:solidFill>
                <a:srgbClr val="444444"/>
              </a:solidFill>
              <a:latin typeface="Oxygen"/>
            </a:endParaRPr>
          </a:p>
          <a:p>
            <a:pPr algn="just"/>
            <a:endParaRPr lang="it-IT" sz="2000" dirty="0">
              <a:solidFill>
                <a:srgbClr val="444444"/>
              </a:solidFill>
              <a:latin typeface="Oxygen"/>
            </a:endParaRPr>
          </a:p>
          <a:p>
            <a:pPr algn="just"/>
            <a:endParaRPr lang="it-IT" sz="2000" dirty="0" smtClean="0">
              <a:solidFill>
                <a:srgbClr val="444444"/>
              </a:solidFill>
              <a:latin typeface="Oxygen"/>
            </a:endParaRPr>
          </a:p>
          <a:p>
            <a:pPr algn="just"/>
            <a:r>
              <a:rPr lang="it-IT" sz="2000" dirty="0" smtClean="0">
                <a:solidFill>
                  <a:srgbClr val="444444"/>
                </a:solidFill>
                <a:latin typeface="Oxygen"/>
              </a:rPr>
              <a:t>Nei </a:t>
            </a:r>
            <a:r>
              <a:rPr lang="it-IT" sz="2000" dirty="0">
                <a:solidFill>
                  <a:srgbClr val="444444"/>
                </a:solidFill>
                <a:latin typeface="Oxygen"/>
              </a:rPr>
              <a:t>grani italiani del sud questo problema delle muffe e delle micotossine non è stato riscontrato perché dopo la raccolta vengono </a:t>
            </a:r>
            <a:r>
              <a:rPr lang="it-IT" sz="2000" dirty="0" err="1">
                <a:solidFill>
                  <a:srgbClr val="444444"/>
                </a:solidFill>
                <a:latin typeface="Oxygen"/>
              </a:rPr>
              <a:t>essicate</a:t>
            </a:r>
            <a:r>
              <a:rPr lang="it-IT" sz="2000" dirty="0">
                <a:solidFill>
                  <a:srgbClr val="444444"/>
                </a:solidFill>
                <a:latin typeface="Oxygen"/>
              </a:rPr>
              <a:t> al sole di luglio e agosto.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2478223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/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Pastificio Cardone</a:t>
            </a:r>
            <a:endParaRPr lang="it-IT" sz="2000" b="1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064525"/>
            <a:ext cx="10515600" cy="5112438"/>
          </a:xfrm>
        </p:spPr>
        <p:txBody>
          <a:bodyPr/>
          <a:lstStyle/>
          <a:p>
            <a:pPr marL="0" indent="0" algn="just" fontAlgn="base">
              <a:buNone/>
            </a:pPr>
            <a:r>
              <a:rPr lang="it-IT" dirty="0" smtClean="0"/>
              <a:t>La </a:t>
            </a:r>
            <a:r>
              <a:rPr lang="it-IT" dirty="0"/>
              <a:t>selezione Senatore Cappelli </a:t>
            </a:r>
            <a:r>
              <a:rPr lang="it-IT" dirty="0" smtClean="0"/>
              <a:t>propone al consumatore una pasta </a:t>
            </a:r>
            <a:r>
              <a:rPr lang="it-IT" dirty="0">
                <a:solidFill>
                  <a:srgbClr val="FF0000"/>
                </a:solidFill>
              </a:rPr>
              <a:t>a chilometro zero </a:t>
            </a:r>
            <a:r>
              <a:rPr lang="it-IT" dirty="0"/>
              <a:t>perché il grano viene coltivato nel cuore della Puglia in maniera naturale, senza contaminazioni </a:t>
            </a:r>
            <a:r>
              <a:rPr lang="it-IT" dirty="0" err="1" smtClean="0"/>
              <a:t>nè</a:t>
            </a:r>
            <a:r>
              <a:rPr lang="it-IT" dirty="0" smtClean="0"/>
              <a:t> </a:t>
            </a:r>
            <a:r>
              <a:rPr lang="it-IT" dirty="0"/>
              <a:t>sofisticazioni, </a:t>
            </a:r>
            <a:r>
              <a:rPr lang="it-IT" dirty="0" smtClean="0"/>
              <a:t>certificata Prodotto Biologico e UNI EN ISO 22005/2008 che garantisce l’intera filiera produttiva. </a:t>
            </a:r>
          </a:p>
          <a:p>
            <a:pPr marL="0" indent="0" algn="just" fontAlgn="base">
              <a:buNone/>
            </a:pPr>
            <a:r>
              <a:rPr lang="it-IT" dirty="0" smtClean="0"/>
              <a:t>Una pasta unica, che si integra perfettamente con la dieta mediterranea.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617" y="4058148"/>
            <a:ext cx="2925170" cy="219387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123" y="4122975"/>
            <a:ext cx="2938817" cy="220411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27741" y="4262864"/>
            <a:ext cx="2565780" cy="19243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2558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464023"/>
          </a:xfrm>
        </p:spPr>
        <p:txBody>
          <a:bodyPr/>
          <a:lstStyle/>
          <a:p>
            <a:pPr algn="ctr"/>
            <a:r>
              <a:rPr lang="it-IT" sz="2000" b="1">
                <a:solidFill>
                  <a:srgbClr val="FF0000"/>
                </a:solidFill>
                <a:latin typeface="Lucida Calligraphy" panose="03010101010101010101" pitchFamily="66" charset="0"/>
              </a:rPr>
              <a:t>Pastificio Cardone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641445"/>
            <a:ext cx="10515600" cy="4804012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it-IT" dirty="0" smtClean="0"/>
              <a:t>La progettazione della nostra settimana di escursioni è stata fatta nel rispetto dei principi del turismo sostenibile, nell’ambito di un progetto che mira a promuovere questo concetto tra la società civile ed i giovani, anche coinvolgendo le scuole.</a:t>
            </a:r>
          </a:p>
          <a:p>
            <a:pPr marL="0" indent="0" algn="just">
              <a:buNone/>
            </a:pPr>
            <a:r>
              <a:rPr lang="it-IT" dirty="0" smtClean="0"/>
              <a:t>Infatti «turismo sostenibile» significa destagionalizzare, fruire senza danneggiare l’ambiente che ci ospita, </a:t>
            </a:r>
            <a:r>
              <a:rPr lang="it-IT" dirty="0"/>
              <a:t>godere del paesaggio naturale ed agrario, </a:t>
            </a:r>
            <a:r>
              <a:rPr lang="it-IT" dirty="0" smtClean="0"/>
              <a:t>conoscere la cultura e l’identità locali, tra cui anche il nostro territorio, la nostra gastronomia, in nostri prodotti tipici. </a:t>
            </a:r>
          </a:p>
          <a:p>
            <a:pPr marL="0" indent="0" algn="just">
              <a:buNone/>
            </a:pPr>
            <a:r>
              <a:rPr lang="it-IT" dirty="0" smtClean="0"/>
              <a:t>Il turismo scolastico è una forma di turismo sostenibile perché avvicina i giovani al territorio, alla natura, alla cultura locali, e li educa a fruire del territorio rispettandolo. </a:t>
            </a:r>
          </a:p>
          <a:p>
            <a:pPr marL="0" indent="0" algn="just">
              <a:buNone/>
            </a:pPr>
            <a:r>
              <a:rPr lang="it-IT" dirty="0" smtClean="0"/>
              <a:t>Il progetto di che trattasi, che vede la collaborazione di diversi Paesi del bacino del Mediterraneo, si chiama «Live Your Tour» proprio per incarnare i concetti di sostenibilità prima richiamati ed è finanziato dall’Ue attraverso lo strumento finanziario ENPI (</a:t>
            </a:r>
            <a:r>
              <a:rPr lang="en-US" dirty="0"/>
              <a:t>European </a:t>
            </a:r>
            <a:r>
              <a:rPr lang="en-US" dirty="0" err="1"/>
              <a:t>Neighbourhood</a:t>
            </a:r>
            <a:r>
              <a:rPr lang="en-US" dirty="0"/>
              <a:t> and Partnership Instrument</a:t>
            </a:r>
            <a:r>
              <a:rPr lang="it-IT" dirty="0" smtClean="0"/>
              <a:t>).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 smtClean="0"/>
          </a:p>
          <a:p>
            <a:pPr marL="0" indent="0" algn="just">
              <a:buNone/>
            </a:pPr>
            <a:endParaRPr lang="it-IT" dirty="0"/>
          </a:p>
        </p:txBody>
      </p:sp>
      <p:pic>
        <p:nvPicPr>
          <p:cNvPr id="5" name="Immagine 4" descr="cid:image003.gif@01CEF761.69CC2D00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119" y="5364523"/>
            <a:ext cx="1285875" cy="688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cid:499F839BA3484BAA8FDCAF7BB0616E1A@apmura5428"/>
          <p:cNvPicPr/>
          <p:nvPr/>
        </p:nvPicPr>
        <p:blipFill>
          <a:blip r:embed="rId4" r:link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5253942"/>
            <a:ext cx="1333500" cy="737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 descr="cid:E4DC433E0E744D4A982DF636E1F9EFFB@apmura5428"/>
          <p:cNvPicPr/>
          <p:nvPr/>
        </p:nvPicPr>
        <p:blipFill>
          <a:blip r:embed="rId6" r:link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0" y="5337445"/>
            <a:ext cx="1790700" cy="570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712823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63046" y="2868242"/>
            <a:ext cx="1123584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it-IT" sz="2000" b="1" dirty="0" smtClean="0"/>
              <a:t>(1</a:t>
            </a:r>
            <a:r>
              <a:rPr lang="it-IT" sz="2000" b="1" baseline="30000" dirty="0" smtClean="0"/>
              <a:t>a</a:t>
            </a:r>
            <a:r>
              <a:rPr lang="it-IT" sz="2000" b="1" dirty="0" smtClean="0"/>
              <a:t>A-IPSSS) : Alò Morena, Chirico Lucia, Fumarola Chiara, Valente Aurora.</a:t>
            </a:r>
          </a:p>
          <a:p>
            <a:pPr lvl="0">
              <a:buNone/>
            </a:pPr>
            <a:r>
              <a:rPr lang="it-IT" sz="2000" b="1" dirty="0" smtClean="0"/>
              <a:t>(1</a:t>
            </a:r>
            <a:r>
              <a:rPr lang="it-IT" sz="2000" b="1" baseline="30000" dirty="0" smtClean="0"/>
              <a:t>a</a:t>
            </a:r>
            <a:r>
              <a:rPr lang="it-IT" sz="2000" b="1" dirty="0" smtClean="0"/>
              <a:t>A-IPSEOA): Chirico Serena , Lenti Simone, </a:t>
            </a:r>
            <a:r>
              <a:rPr lang="it-IT" sz="2000" b="1" dirty="0" err="1" smtClean="0"/>
              <a:t>Mottola</a:t>
            </a:r>
            <a:r>
              <a:rPr lang="it-IT" sz="2000" b="1" dirty="0" smtClean="0"/>
              <a:t> Vanessa.                        </a:t>
            </a:r>
            <a:endParaRPr lang="it-IT" sz="2000" dirty="0" smtClean="0"/>
          </a:p>
          <a:p>
            <a:pPr lvl="0">
              <a:buNone/>
            </a:pPr>
            <a:r>
              <a:rPr lang="it-IT" sz="2000" b="1" dirty="0" smtClean="0"/>
              <a:t>(1</a:t>
            </a:r>
            <a:r>
              <a:rPr lang="it-IT" sz="2000" b="1" baseline="30000" dirty="0" smtClean="0"/>
              <a:t>a</a:t>
            </a:r>
            <a:r>
              <a:rPr lang="it-IT" sz="2000" b="1" dirty="0" smtClean="0"/>
              <a:t>B-IPSEOA): </a:t>
            </a:r>
            <a:r>
              <a:rPr lang="it-IT" sz="2000" b="1" dirty="0" err="1" smtClean="0"/>
              <a:t>Tirca</a:t>
            </a:r>
            <a:r>
              <a:rPr lang="it-IT" sz="2000" b="1" dirty="0" smtClean="0"/>
              <a:t> Georgiana, Zaccaria Alessandra. </a:t>
            </a:r>
            <a:endParaRPr lang="it-IT" sz="2000" dirty="0" smtClean="0"/>
          </a:p>
          <a:p>
            <a:pPr>
              <a:buNone/>
            </a:pPr>
            <a:r>
              <a:rPr lang="it-IT" sz="2000" b="1" dirty="0" smtClean="0"/>
              <a:t> (1</a:t>
            </a:r>
            <a:r>
              <a:rPr lang="it-IT" sz="2000" b="1" baseline="30000" dirty="0" smtClean="0"/>
              <a:t>a</a:t>
            </a:r>
            <a:r>
              <a:rPr lang="it-IT" sz="2000" b="1" dirty="0" smtClean="0"/>
              <a:t>C-IPSEOA): Incalza Gianluca, </a:t>
            </a:r>
            <a:r>
              <a:rPr lang="it-IT" sz="2000" b="1" dirty="0" err="1" smtClean="0"/>
              <a:t>Salonna</a:t>
            </a:r>
            <a:r>
              <a:rPr lang="it-IT" sz="2000" b="1" dirty="0" smtClean="0"/>
              <a:t> Samantha, Santoro Sofia, </a:t>
            </a:r>
            <a:r>
              <a:rPr lang="it-IT" sz="2000" b="1" dirty="0" err="1" smtClean="0"/>
              <a:t>Totero</a:t>
            </a:r>
            <a:r>
              <a:rPr lang="it-IT" sz="2000" b="1" dirty="0" smtClean="0"/>
              <a:t> Alberto.                          </a:t>
            </a:r>
            <a:endParaRPr lang="it-IT" sz="2000" dirty="0" smtClean="0"/>
          </a:p>
          <a:p>
            <a:pPr lvl="0">
              <a:buNone/>
            </a:pPr>
            <a:r>
              <a:rPr lang="it-IT" sz="2000" b="1" dirty="0" smtClean="0"/>
              <a:t>(1</a:t>
            </a:r>
            <a:r>
              <a:rPr lang="it-IT" sz="2000" b="1" baseline="30000" dirty="0" smtClean="0"/>
              <a:t>a</a:t>
            </a:r>
            <a:r>
              <a:rPr lang="it-IT" sz="2000" b="1" dirty="0" smtClean="0"/>
              <a:t>D-IPSEOA): </a:t>
            </a:r>
            <a:r>
              <a:rPr lang="it-IT" sz="2000" b="1" dirty="0" err="1" smtClean="0"/>
              <a:t>Andriola</a:t>
            </a:r>
            <a:r>
              <a:rPr lang="it-IT" sz="2000" b="1" dirty="0" smtClean="0"/>
              <a:t> Ginevra, </a:t>
            </a:r>
            <a:r>
              <a:rPr lang="it-IT" sz="2000" b="1" dirty="0" err="1" smtClean="0"/>
              <a:t>Caliandro</a:t>
            </a:r>
            <a:r>
              <a:rPr lang="it-IT" sz="2000" b="1" dirty="0" smtClean="0"/>
              <a:t> Isabella, Elia Emanuela, Santoro O. Giuseppe, Vitale Antonio.                                 </a:t>
            </a:r>
            <a:endParaRPr lang="it-IT" sz="2000" dirty="0" smtClean="0"/>
          </a:p>
          <a:p>
            <a:pPr lvl="0">
              <a:buNone/>
            </a:pPr>
            <a:r>
              <a:rPr lang="it-IT" sz="2000" b="1" dirty="0" smtClean="0"/>
              <a:t> (1</a:t>
            </a:r>
            <a:r>
              <a:rPr lang="it-IT" sz="2000" b="1" baseline="30000" dirty="0" smtClean="0"/>
              <a:t>a</a:t>
            </a:r>
            <a:r>
              <a:rPr lang="it-IT" sz="2000" b="1" dirty="0" smtClean="0"/>
              <a:t>E-IPSEOA):  Bonifacio Valeria, Urso Gabriele, </a:t>
            </a:r>
            <a:r>
              <a:rPr lang="it-IT" sz="2000" b="1" dirty="0" err="1" smtClean="0"/>
              <a:t>Venerito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Selenia</a:t>
            </a:r>
            <a:r>
              <a:rPr lang="it-IT" sz="2000" b="1" dirty="0" smtClean="0"/>
              <a:t>.                    </a:t>
            </a:r>
            <a:endParaRPr lang="it-IT" sz="2000" dirty="0" smtClean="0"/>
          </a:p>
          <a:p>
            <a:pPr lvl="0">
              <a:buNone/>
            </a:pPr>
            <a:r>
              <a:rPr lang="it-IT" sz="2000" b="1" dirty="0" smtClean="0"/>
              <a:t>(1</a:t>
            </a:r>
            <a:r>
              <a:rPr lang="it-IT" sz="2000" b="1" baseline="30000" dirty="0" smtClean="0"/>
              <a:t>a</a:t>
            </a:r>
            <a:r>
              <a:rPr lang="it-IT" sz="2000" b="1" dirty="0" smtClean="0"/>
              <a:t>F-IPSEOA): Della Corte Vita, </a:t>
            </a:r>
            <a:r>
              <a:rPr lang="it-IT" sz="2000" b="1" dirty="0" err="1" smtClean="0"/>
              <a:t>Nisi</a:t>
            </a:r>
            <a:r>
              <a:rPr lang="it-IT" sz="2000" b="1" dirty="0" smtClean="0"/>
              <a:t> Giovanni, </a:t>
            </a:r>
            <a:r>
              <a:rPr lang="it-IT" sz="2000" b="1" dirty="0" err="1" smtClean="0"/>
              <a:t>Palmisano</a:t>
            </a:r>
            <a:r>
              <a:rPr lang="it-IT" sz="2000" b="1" dirty="0" smtClean="0"/>
              <a:t> Vitantonio, </a:t>
            </a:r>
            <a:r>
              <a:rPr lang="it-IT" sz="2000" b="1" dirty="0" err="1" smtClean="0"/>
              <a:t>Passiatore</a:t>
            </a:r>
            <a:r>
              <a:rPr lang="it-IT" sz="2000" b="1" dirty="0" smtClean="0"/>
              <a:t> Alex, </a:t>
            </a:r>
            <a:r>
              <a:rPr lang="it-IT" sz="2000" b="1" dirty="0" err="1" smtClean="0"/>
              <a:t>Salicandro</a:t>
            </a:r>
            <a:r>
              <a:rPr lang="it-IT" sz="2000" b="1" dirty="0" smtClean="0"/>
              <a:t> Salvatore. </a:t>
            </a:r>
            <a:endParaRPr lang="it-IT" sz="2000" dirty="0" smtClean="0"/>
          </a:p>
          <a:p>
            <a:pPr>
              <a:buNone/>
            </a:pPr>
            <a:r>
              <a:rPr lang="it-IT" sz="2000" b="1" dirty="0" smtClean="0"/>
              <a:t>(1</a:t>
            </a:r>
            <a:r>
              <a:rPr lang="it-IT" sz="2000" b="1" baseline="30000" dirty="0" smtClean="0"/>
              <a:t>a</a:t>
            </a:r>
            <a:r>
              <a:rPr lang="it-IT" sz="2000" b="1" dirty="0" smtClean="0"/>
              <a:t>G-IPSEOA)</a:t>
            </a:r>
            <a:r>
              <a:rPr lang="it-IT" sz="2000" dirty="0" smtClean="0"/>
              <a:t>: </a:t>
            </a:r>
            <a:r>
              <a:rPr lang="it-IT" sz="2000" b="1" dirty="0" err="1" smtClean="0"/>
              <a:t>Argese</a:t>
            </a:r>
            <a:r>
              <a:rPr lang="it-IT" sz="2000" b="1" dirty="0" smtClean="0"/>
              <a:t> Luca, Di Lauro Eligio, Fedele Ilaria, Lenti Arianna, Lupo Chiara, </a:t>
            </a:r>
            <a:r>
              <a:rPr lang="it-IT" sz="2000" b="1" dirty="0" err="1" smtClean="0"/>
              <a:t>Menga</a:t>
            </a:r>
            <a:r>
              <a:rPr lang="it-IT" sz="2000" b="1" dirty="0" smtClean="0"/>
              <a:t> Leonardo, </a:t>
            </a:r>
            <a:r>
              <a:rPr lang="it-IT" sz="2000" b="1" dirty="0" err="1" smtClean="0"/>
              <a:t>Ndongbou</a:t>
            </a:r>
            <a:r>
              <a:rPr lang="it-IT" sz="2000" b="1" dirty="0" smtClean="0"/>
              <a:t>  </a:t>
            </a:r>
            <a:r>
              <a:rPr lang="it-IT" sz="2000" b="1" dirty="0" err="1" smtClean="0"/>
              <a:t>Francois</a:t>
            </a:r>
            <a:r>
              <a:rPr lang="it-IT" sz="2000" b="1" dirty="0" smtClean="0"/>
              <a:t> Gabriel.  </a:t>
            </a:r>
            <a:endParaRPr lang="it-IT" sz="2000" dirty="0" smtClean="0"/>
          </a:p>
          <a:p>
            <a:pPr lvl="0">
              <a:buNone/>
            </a:pPr>
            <a:r>
              <a:rPr lang="it-IT" sz="2000" b="1" dirty="0" smtClean="0"/>
              <a:t> (1</a:t>
            </a:r>
            <a:r>
              <a:rPr lang="it-IT" sz="2000" b="1" baseline="30000" dirty="0" smtClean="0"/>
              <a:t>a</a:t>
            </a:r>
            <a:r>
              <a:rPr lang="it-IT" sz="2000" b="1" dirty="0" smtClean="0"/>
              <a:t>H-IPSEOA): </a:t>
            </a:r>
            <a:r>
              <a:rPr lang="it-IT" sz="2000" b="1" dirty="0" err="1" smtClean="0"/>
              <a:t>Antonazzo</a:t>
            </a:r>
            <a:r>
              <a:rPr lang="it-IT" sz="2000" b="1" dirty="0" smtClean="0"/>
              <a:t> Sonia, Mastro Sara.</a:t>
            </a:r>
            <a:endParaRPr lang="it-IT" sz="2000" dirty="0" smtClean="0"/>
          </a:p>
        </p:txBody>
      </p:sp>
      <p:sp>
        <p:nvSpPr>
          <p:cNvPr id="3" name="Rettangolo 2"/>
          <p:cNvSpPr/>
          <p:nvPr/>
        </p:nvSpPr>
        <p:spPr>
          <a:xfrm>
            <a:off x="5198437" y="1196593"/>
            <a:ext cx="259564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6600" dirty="0" err="1" smtClean="0">
                <a:solidFill>
                  <a:srgbClr val="FF0000"/>
                </a:solidFill>
              </a:rPr>
              <a:t>Credits</a:t>
            </a:r>
            <a:endParaRPr lang="it-IT" sz="6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"/>
            <a:ext cx="7451676" cy="982638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                </a:t>
            </a:r>
            <a:r>
              <a:rPr lang="it-IT" sz="2800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Pastificio Cardone</a:t>
            </a:r>
            <a:endParaRPr lang="it-IT" sz="2800" b="1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9477"/>
            <a:ext cx="7451676" cy="5588757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0079" y="1166314"/>
            <a:ext cx="6868234" cy="45356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82917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132093" cy="56292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Pastificio Cardone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928048"/>
            <a:ext cx="6788841" cy="5248915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it-IT" sz="2400" dirty="0" smtClean="0">
                <a:solidFill>
                  <a:srgbClr val="00B0F0"/>
                </a:solidFill>
              </a:rPr>
              <a:t>Il pastificio produce vari tipi di pasta fresca, tutti BIO e derivati da grani rigorosamente prodotti e moliti in Italia, come illustrato nell’etichetta di ciascun prodotto.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sz="1200" dirty="0" smtClean="0"/>
              <a:t>         PASTA FRESCA ALL’UOVO                  PASTA FRESCA DI SEMOLA DI GRANO DURO        PASTA FRESCA INTEGRALE     </a:t>
            </a:r>
          </a:p>
          <a:p>
            <a:pPr marL="0" indent="0">
              <a:buNone/>
            </a:pPr>
            <a:endParaRPr lang="it-IT" sz="1200" dirty="0"/>
          </a:p>
          <a:p>
            <a:pPr marL="0" indent="0">
              <a:buNone/>
            </a:pPr>
            <a:endParaRPr lang="it-IT" sz="1200" dirty="0" smtClean="0"/>
          </a:p>
          <a:p>
            <a:pPr marL="0" indent="0">
              <a:buNone/>
            </a:pPr>
            <a:endParaRPr lang="it-IT" sz="1200" dirty="0"/>
          </a:p>
          <a:p>
            <a:pPr marL="0" indent="0">
              <a:buNone/>
            </a:pPr>
            <a:endParaRPr lang="it-IT" sz="1200" dirty="0" smtClean="0"/>
          </a:p>
          <a:p>
            <a:pPr marL="0" indent="0">
              <a:buNone/>
            </a:pPr>
            <a:endParaRPr lang="it-IT" sz="1200" dirty="0"/>
          </a:p>
          <a:p>
            <a:pPr marL="0" indent="0">
              <a:buNone/>
            </a:pPr>
            <a:endParaRPr lang="it-IT" sz="1200" dirty="0" smtClean="0"/>
          </a:p>
          <a:p>
            <a:pPr marL="0" indent="0">
              <a:buNone/>
            </a:pPr>
            <a:r>
              <a:rPr lang="it-IT" sz="1200" dirty="0" smtClean="0"/>
              <a:t>                              PASTA </a:t>
            </a:r>
            <a:r>
              <a:rPr lang="it-IT" sz="1200" dirty="0"/>
              <a:t>FRESCA FORMATO SPECIALE  </a:t>
            </a:r>
            <a:r>
              <a:rPr lang="it-IT" sz="1200" dirty="0" smtClean="0"/>
              <a:t>                              SELEZIONE SENATORE CAPPELLI</a:t>
            </a:r>
            <a:endParaRPr lang="it-IT" sz="12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" y="-819455"/>
            <a:ext cx="382136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9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Oxygen"/>
              </a:rPr>
              <a:t>                                          </a:t>
            </a: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rgbClr val="444444"/>
              </a:solidFill>
              <a:effectLst/>
              <a:latin typeface="Oxyge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it-IT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Oxygen"/>
            </a:endParaRPr>
          </a:p>
        </p:txBody>
      </p:sp>
      <p:pic>
        <p:nvPicPr>
          <p:cNvPr id="1027" name="Picture 3" descr="03-Pappardell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69" y="212375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02-Strascinate">
            <a:hlinkClick r:id="rId4" tooltip="View all portfolio items tagged as La nostra pasta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640" y="224197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02-foglie-di-ulivo">
            <a:hlinkClick r:id="rId6" tooltip="View all portfolio items tagged as La nostra pasta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716" y="416123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01-Maritati-Inte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795" y="422569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03-Orecchiette-Int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277" y="224197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6567" y="926483"/>
            <a:ext cx="6576110" cy="49320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91198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2776" y="312737"/>
            <a:ext cx="8149088" cy="178581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Pastificio </a:t>
            </a:r>
            <a:r>
              <a:rPr lang="it-IT" sz="2400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Cardone</a:t>
            </a:r>
            <a:br>
              <a:rPr lang="it-IT" sz="2400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</a:br>
            <a:r>
              <a:rPr lang="it-IT" sz="2400" b="1" dirty="0" smtClean="0">
                <a:solidFill>
                  <a:srgbClr val="0070C0"/>
                </a:solidFill>
                <a:latin typeface="Lucida Calligraphy" panose="03010101010101010101" pitchFamily="66" charset="0"/>
              </a:rPr>
              <a:t>Meno pesticidi nel nostro organismo mangiando </a:t>
            </a:r>
            <a:r>
              <a:rPr lang="it-IT" sz="2400" b="1" dirty="0" err="1" smtClean="0">
                <a:solidFill>
                  <a:srgbClr val="0070C0"/>
                </a:solidFill>
                <a:latin typeface="Lucida Calligraphy" panose="03010101010101010101" pitchFamily="66" charset="0"/>
              </a:rPr>
              <a:t>Bio</a:t>
            </a:r>
            <a:endParaRPr lang="it-IT" sz="2400" b="1" dirty="0">
              <a:latin typeface="Lucida Calligraphy" panose="03010101010101010101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856634"/>
            <a:ext cx="7923663" cy="600136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1800" dirty="0" smtClean="0">
                <a:solidFill>
                  <a:srgbClr val="0070C0"/>
                </a:solidFill>
              </a:rPr>
              <a:t>Mangiare </a:t>
            </a:r>
            <a:r>
              <a:rPr lang="it-IT" sz="1800" dirty="0" err="1" smtClean="0">
                <a:solidFill>
                  <a:srgbClr val="0070C0"/>
                </a:solidFill>
              </a:rPr>
              <a:t>Bio</a:t>
            </a:r>
            <a:r>
              <a:rPr lang="it-IT" sz="1800" dirty="0" smtClean="0">
                <a:solidFill>
                  <a:srgbClr val="0070C0"/>
                </a:solidFill>
              </a:rPr>
              <a:t> significa ridurre nel proprio organismo l’assorbimento di pesticidi e prodotti di sintesi.</a:t>
            </a:r>
          </a:p>
          <a:p>
            <a:pPr marL="0" indent="0" algn="just">
              <a:buNone/>
            </a:pPr>
            <a:r>
              <a:rPr lang="it-IT" sz="1800" dirty="0" smtClean="0"/>
              <a:t>Si pensi anche ai bambini, che si trovano ad ingerire le stesse dosi degli adulti ma avendo un organismo molto più piccolo ! …</a:t>
            </a:r>
          </a:p>
          <a:p>
            <a:pPr marL="0" indent="0" algn="just">
              <a:buNone/>
            </a:pPr>
            <a:r>
              <a:rPr lang="it-IT" sz="1800" i="1" dirty="0" smtClean="0"/>
              <a:t>Come esempio richiamiamo </a:t>
            </a:r>
            <a:r>
              <a:rPr lang="it-IT" sz="1800" i="1" dirty="0"/>
              <a:t>uno </a:t>
            </a:r>
            <a:r>
              <a:rPr lang="it-IT" sz="1800" i="1" dirty="0" smtClean="0"/>
              <a:t>studio della </a:t>
            </a:r>
            <a:r>
              <a:rPr lang="it-IT" sz="1800" i="1" dirty="0"/>
              <a:t>RMIT </a:t>
            </a:r>
            <a:r>
              <a:rPr lang="it-IT" sz="1800" i="1" dirty="0" err="1"/>
              <a:t>University</a:t>
            </a:r>
            <a:r>
              <a:rPr lang="it-IT" sz="1800" i="1" dirty="0"/>
              <a:t> di Melbourne (Australia) il quale rivela che seguire un'</a:t>
            </a:r>
            <a:r>
              <a:rPr lang="it-IT" sz="1800" b="1" i="1" dirty="0"/>
              <a:t>alimentazione </a:t>
            </a:r>
            <a:r>
              <a:rPr lang="it-IT" sz="1800" b="1" i="1" dirty="0" err="1"/>
              <a:t>bio</a:t>
            </a:r>
            <a:r>
              <a:rPr lang="it-IT" sz="1800" i="1" dirty="0"/>
              <a:t> per una sola settimana può ridurre i livelli di pesticidi negli adulti di circa il 90%. Si tratta, in altri termini, di dire addio ai </a:t>
            </a:r>
            <a:r>
              <a:rPr lang="it-IT" sz="1800" b="1" i="1" dirty="0"/>
              <a:t>pesticidi</a:t>
            </a:r>
            <a:r>
              <a:rPr lang="it-IT" sz="1800" i="1" dirty="0"/>
              <a:t> e godere di una </a:t>
            </a:r>
            <a:r>
              <a:rPr lang="it-IT" sz="1800" b="1" i="1" dirty="0"/>
              <a:t>salute</a:t>
            </a:r>
            <a:r>
              <a:rPr lang="it-IT" sz="1800" i="1" dirty="0"/>
              <a:t> migliore mangiando </a:t>
            </a:r>
            <a:r>
              <a:rPr lang="it-IT" sz="1800" b="1" i="1" dirty="0"/>
              <a:t>biologico</a:t>
            </a:r>
            <a:r>
              <a:rPr lang="it-IT" sz="1800" i="1" dirty="0"/>
              <a:t>. </a:t>
            </a:r>
          </a:p>
          <a:p>
            <a:pPr marL="0" indent="0" algn="just">
              <a:buNone/>
            </a:pPr>
            <a:r>
              <a:rPr lang="it-IT" sz="1800" i="1" dirty="0" smtClean="0"/>
              <a:t>(</a:t>
            </a:r>
            <a:r>
              <a:rPr lang="it-IT" sz="1800" i="1" dirty="0">
                <a:hlinkClick r:id="rId2"/>
              </a:rPr>
              <a:t>http://</a:t>
            </a:r>
            <a:r>
              <a:rPr lang="it-IT" sz="1800" i="1" dirty="0" smtClean="0">
                <a:hlinkClick r:id="rId2"/>
              </a:rPr>
              <a:t>www.veronagreen.it/</a:t>
            </a:r>
            <a:r>
              <a:rPr lang="it-IT" sz="1800" i="1" dirty="0" err="1" smtClean="0">
                <a:hlinkClick r:id="rId2"/>
              </a:rPr>
              <a:t>index.php</a:t>
            </a:r>
            <a:r>
              <a:rPr lang="it-IT" sz="1800" i="1" dirty="0" smtClean="0">
                <a:hlinkClick r:id="rId2"/>
              </a:rPr>
              <a:t>/component/k2/item/378-biologico-per-una-settimana-livelli-di-pesticidi-nel-corpo-ridotti-del-90</a:t>
            </a:r>
            <a:r>
              <a:rPr lang="it-IT" sz="1800" i="1" dirty="0" smtClean="0"/>
              <a:t>)</a:t>
            </a:r>
          </a:p>
          <a:p>
            <a:pPr marL="0" indent="0" algn="just" fontAlgn="base">
              <a:buNone/>
            </a:pPr>
            <a:r>
              <a:rPr lang="it-IT" sz="1800" dirty="0" smtClean="0"/>
              <a:t>I </a:t>
            </a:r>
            <a:r>
              <a:rPr lang="it-IT" sz="1800" dirty="0"/>
              <a:t>risultati </a:t>
            </a:r>
            <a:r>
              <a:rPr lang="it-IT" sz="1800" dirty="0" smtClean="0"/>
              <a:t>di questo studio confermano che i</a:t>
            </a:r>
            <a:r>
              <a:rPr lang="it-IT" sz="1800" dirty="0"/>
              <a:t> </a:t>
            </a:r>
            <a:r>
              <a:rPr lang="it-IT" sz="1800" b="1" dirty="0"/>
              <a:t>livelli urinari di </a:t>
            </a:r>
            <a:r>
              <a:rPr lang="it-IT" sz="1800" dirty="0" err="1"/>
              <a:t>dialkylphosphate</a:t>
            </a:r>
            <a:r>
              <a:rPr lang="it-IT" sz="1800" b="1" dirty="0"/>
              <a:t> (DAP)</a:t>
            </a:r>
            <a:r>
              <a:rPr lang="it-IT" sz="1800" dirty="0"/>
              <a:t> </a:t>
            </a:r>
            <a:r>
              <a:rPr lang="it-IT" sz="1800" dirty="0" smtClean="0"/>
              <a:t>risultano inferiori </a:t>
            </a:r>
            <a:r>
              <a:rPr lang="it-IT" sz="1800" dirty="0"/>
              <a:t>dell'89% dopo aver seguito una dieta </a:t>
            </a:r>
            <a:r>
              <a:rPr lang="it-IT" sz="1800" dirty="0" err="1"/>
              <a:t>bio</a:t>
            </a:r>
            <a:r>
              <a:rPr lang="it-IT" sz="1800" dirty="0"/>
              <a:t> per sette giorni, rispetto a coloro che avevano seguito un'alimentazione convenzionale nello stesso lasso di tempo.</a:t>
            </a:r>
          </a:p>
          <a:p>
            <a:pPr marL="0" indent="0" algn="just" fontAlgn="base">
              <a:buNone/>
            </a:pPr>
            <a:r>
              <a:rPr lang="it-IT" sz="1800" dirty="0" smtClean="0"/>
              <a:t>Il </a:t>
            </a:r>
            <a:r>
              <a:rPr lang="it-IT" sz="1800" dirty="0"/>
              <a:t>forte calo dei livelli di pesticidi organo </a:t>
            </a:r>
            <a:r>
              <a:rPr lang="it-IT" sz="1800" dirty="0" smtClean="0"/>
              <a:t>fosforati dopo la dieta </a:t>
            </a:r>
            <a:r>
              <a:rPr lang="it-IT" sz="1800" dirty="0" err="1" smtClean="0"/>
              <a:t>bio</a:t>
            </a:r>
            <a:r>
              <a:rPr lang="it-IT" sz="1800" dirty="0" smtClean="0"/>
              <a:t> </a:t>
            </a:r>
            <a:r>
              <a:rPr lang="it-IT" sz="1800" dirty="0"/>
              <a:t>suggerisce che </a:t>
            </a:r>
            <a:r>
              <a:rPr lang="it-IT" sz="1800" b="1" dirty="0"/>
              <a:t>la fonte della maggior parte di queste sostanze è rappresentata dal </a:t>
            </a:r>
            <a:r>
              <a:rPr lang="it-IT" sz="1800" b="1" dirty="0" smtClean="0"/>
              <a:t>cibo</a:t>
            </a:r>
            <a:r>
              <a:rPr lang="it-IT" sz="1800" dirty="0" smtClean="0"/>
              <a:t>, rispetto ad altre fonti di pesticidi</a:t>
            </a:r>
            <a:r>
              <a:rPr lang="it-IT" sz="1800" dirty="0"/>
              <a:t>, come l'inalazione e l'assorbimento cutaneo.</a:t>
            </a:r>
          </a:p>
          <a:p>
            <a:pPr marL="0" indent="0" algn="just" fontAlgn="base">
              <a:buNone/>
            </a:pPr>
            <a:r>
              <a:rPr lang="it-IT" sz="1800" dirty="0" smtClean="0"/>
              <a:t>I </a:t>
            </a:r>
            <a:r>
              <a:rPr lang="it-IT" sz="1800" dirty="0"/>
              <a:t>risultati dello studio sono particolarmente significativi in un momento in </a:t>
            </a:r>
            <a:r>
              <a:rPr lang="it-IT" sz="1800" dirty="0" smtClean="0"/>
              <a:t>cui l’impiego dei pesticidi </a:t>
            </a:r>
            <a:r>
              <a:rPr lang="it-IT" sz="1800" b="1" dirty="0" smtClean="0"/>
              <a:t>è </a:t>
            </a:r>
            <a:r>
              <a:rPr lang="it-IT" sz="1800" b="1" dirty="0"/>
              <a:t>ancora molto elevato per gli alimenti non bio</a:t>
            </a:r>
            <a:r>
              <a:rPr lang="it-IT" sz="1800" dirty="0"/>
              <a:t> che troviamo normalmente nei supermercati.</a:t>
            </a:r>
          </a:p>
          <a:p>
            <a:pPr marL="0" indent="0">
              <a:buNone/>
            </a:pPr>
            <a:endParaRPr lang="it-IT" sz="1800" dirty="0" smtClean="0"/>
          </a:p>
          <a:p>
            <a:pPr marL="0" indent="0">
              <a:buNone/>
            </a:pPr>
            <a:endParaRPr lang="it-IT" sz="1800" dirty="0"/>
          </a:p>
        </p:txBody>
      </p:sp>
      <p:sp>
        <p:nvSpPr>
          <p:cNvPr id="4" name="AutoShape 4" descr="data:image/jpeg;base64,/9j/4AAQSkZJRgABAQAAAQABAAD/2wCEAAkGBxASDxASEBAPFQ8XEA8UEBUQFRASFhAQFhQaFxQSFhUYHDQgGB0lJxQWJjEhJS0rMC4uFyEzOD8uNygtLisBCgoKDg0OGxAQGiwkICQsLCwsLi0vLCwsLCw0LCwtLCwsLCwsLCwsLCwsLCwsLCwsLCwsLCwsLCwsLCwsLCwsLP/AABEIAJUBUgMBEQACEQEDEQH/xAAbAAEAAwEBAQEAAAAAAAAAAAAABAUGAwECB//EADQQAAIBAgQEBAUCBgMAAAAAAAABAgMRBAUSITFBUWEGEyKBMnGRobHR4RRCUmJywTND8P/EABsBAQEAAwEBAQAAAAAAAAAAAAABAgQFAwYH/8QALREBAAICAQQBAwIGAwEAAAAAAAECAxEEEiExQQUTUWEioRQycYGRsULB8BX/2gAMAwEAAhEDEQA/ALs/PWAAAAAAAAAAAAAAAAAAAAAAAAAAAAAAAAAAAAAAAAAAAAAAAAAAAAAAAAAAAAAAAAAAAAAAAAAAAAAAAAAAAAAAAAAAAAAAAAAAAAAAAAAAAAAAAAAAAAAAAAAAAAAAAAAAAAAAAAAAAAAAAAAAAAAAAAAAAAAAAAAAAAAAAAAAA9jFtpLi2ku76FiNzpHjVtnx/AmJ8e1CAVHsoNJNp2d7PrZ2dvoWazERP3V4YgAACAAAC6mUAoQAAAAAAAAAAAAAAAAAAAAAAAAAAAAAAAAAA0WQZdh6s4ShUqKcJRk6c9O9nya4rgdrgcbj5rRalp3HeYZRDvnnhycqk6lJws/VKMnpalza5Hvz/i72yTkxzGvyTDLzi02nxTs7NP7o+fmNTpik5a6WvTWT0PbVFtOD5SXJrqbPFnH19OXxPYafOPD7lRoxoWbp6l6nZyjLd78L3/J3OZ8b14a1w/8AH92UwyNalKEnGStJOzW2z9j5u9LUt027SxfBBY5Tlk6lanGUJeW922mk4Wvx7/7NzicS+XJFZie/tYhEr4SpC+qE0lJxu00m/n7Hhmw2x2nqiY/7SXE8R9UqblJRVrt2V2kvdvgZUr1z0x5Gtw+RwhhJeatbTdW1N8bR2hfmuP1Po6fH0x8WfqRv32ZaZKpO7bsld3tHguyPnbz1WmdaYvkwAAAAAAAAAAAAAAAAAAAAAAAAAAAAAAAABNgE/JsxVCcp6NUtDjHeyTbV2/obvD5f8Pab63MwsJ2Kzv8AiKE6dW0ai9cHG6jK3GDXWxuZOf8AxOCaZO0+teF2ojjo+qUkpRbV0pRbXC6TvYypbptFvsNC/EUq1OtTnaDcG6Tg2t476G+9js//AE7Z6Wpb9Mz40y2zhxN78yxANP4ZzNUqM/OnanrSpLi7/wA1kuW6O/8AGcuMeKYyW7elhX+JsVKddrXqppRdO3w6XFO668eJo/KZ7ZM2urdfSSqDmgVE3FZnUk4qEpwpxgoQjGTXpS4u3Fs2s3LyX7VmYiI1pdoRqgQAAAAAAAAAAAAAAAAAAAAAAAAAAAAAAHShRlOSjG1+8oxX1k7Hpjx2vOqjU5B4fnCbnW0OOiSST1fFs2/a/wBTv8D4y9LTfLrvGtLEK7MvD3kpylWpKF3oUtWprkrJbs0+V8Z9Hd5vER6g0ozkoEAAAAF7egAD8AJ76AiBTYRQAAAAAAAAAAAAAAAAAAAAAAAAAAAAAAAFHg7+hfYDPP4fDxhT9VVuUpar6Yb2S7uyOvh+Rjj4Oivefz4XaPnGaRxEISlHTWjdO28ZQfG3Th9zx5fMjk0iZjVo/f8AokztVHNAAAAACgQAAE3L8rrVZR0056G1edmoqN93d8fY2+Nw8ua1dROt+fREbW2fZRSpynVlO0Hby6cElKUrbq72S53tzOjz+DixT9S1tRPiI+6zDOHEnyxgIoAAAAAAAAAAAAAAAAAAAAAAAAAAAAAAAAAAAAA9jFtpJNt8Et2/YyrW1p1WBaUsimo6684UYdZv1P5RN+vx14jqzWisfldPJ1cHT+CnUrS/qqPRH2it37jr4mL+Ws2n7zOo/wAHZExWMc1bRShG97U4Rj9+P3NbLn6410xWPtEIjGuAAC68PZj5KqSnN6FH007/AB1G9rLlwd33Or8dyvodU2ntHr8kTpzzrOI4iML03GpFvdO6cXxXDsjDm86vKpEdOp+5M7VJzUAoAAAAAAAAAAAAAAAAAAAAAAAAAAAAAA9jFtpJXb2SXFvoZRWbT0x5lGnzbw3N+V5MY7U4xndpepfzd7/6O7y/ir26JxRHjvtlMM9jMK6c3ByhKS46G2k+jbXE4+bDOK3RMx/ZjPZwPBRIsVmZ1HeRc4XImo+ZiZqjS7/HL5Ll+TpYvj9V6889Mfua+72pnMKSccJTUFwdSe85fXgZX5+PFHTxq6/Ptd/ZUVqspycpycpdZNtnNvkteeq0zM/lHwYAAAACzExG5AgAAAAAAAAAAAAAAAAAAAAAAAAAAAAAAAAAVGq8LYyk5+XHDxjLS25p6nZdW1fmd/4vPiteKRj1Me2cSuMxxcZ0a8aNWPmxhL4Wrq3FHT5GaL470xWjqiCX57c+N9dv/SxTctyurXl6F6V8UpbRj78/kbXG4mTPP6e0e59EQsni8PhdqCVWvzqS+GL/ALf2+pvTm4/D/Tjjqv8AdfCmxeLqVZaqknKXfguyXI5ubPfNO7ym3E8QIAAAUS8tw1OrLRKo4SdtDaTi30fRmzxsOPLbptPTI0eZeG3KlRjTlBShFxm5XipX3b273+p2uT8VM46xSY3Xz+WUx2ZXEUtEnHVGVucLtP5Nrc4GWkUvqO7FzPIAAAAAAAAAAAAAAAAAAAAAAAAAAAAAAAAWPIlYTHSpRqKG0ppJy5xhzS+fXse+HkTipNa+Z/0IsZNbptPqtjwi0x4nuLvLsmSh52KbhR4qO6lPp3V/qdTj8CK0+ryO1f3WIcczzqVReXSXl4dbKMdnJf3foefK59rx9PHHTT1+SZ+yqOcgUCAAACO/cfVSm421K14xku8XumZ2pNZ1KPrC1FGcJNalGSdr2vZ3tcuG8UvFp76Vdz8SSqxqQrQXlzi0vLveHR7v1fY6tvlpy1tXJGqz4mPK7UBx/fZAgAAAAAAAAAAAAAAAAAAAAAAAAAAAAAAAAT4AsRI0uXZZTw9P+IxXxf8AXB8ny25y/B3eNxKcbH9fP/aFU2aZlUrz1Te2+mK4RX69zmcrlX5N+qfHqPST3RIxbaS4tpL5vgatYm0xEeZnSQ64zDunUnTe7i7Pv3PTNinFeaW9LLieYE7I6UKEp6tK+GDnL/FNX/J648Vsm+n1Gzu5nnH3Fhk1dKpGnOCnTnKMXF8m3ZSi+TNzg5IjJFLV3ErDR+IslhOMZqpCnogo+vaLivhV+X7nc+R4FcmskT06jTKYY2cbNq6e/FXs+6ufMWjpnTF4SOyaCKAAAAAAAAAAAAAAAAAAAAAAAAAAAAAAAACfkOF8zE0otXjfVL/GO+/2+pucDD9XkVrPePM/0IhoMBkUaNarWq2VKDcqXy46n8js4Pj64ctsuT+WJmYZRDP5zmcsRUcntBXUI9F1+bONzeXbkZOqfEeGMygGp77jWZBklCThWjVlPS07WUbSXJq7sfQ8DgYZ6ctbb16ZRDp4kwGFi5VqsqmuVkowcfW0rcGuyM/kuNxq7yZJncksefNz5YvYTcWmnZp3T6MtLTFomPKNzkUaVajKp5UYzmpU6ulWUurXzufWcD6ebFN+nUz2l6eWXznKHh3/AMkJJ8EnaaXVx6dzgczg/wAPP80Tv/LDSBQrShJSi7STunts/c08d7Unqr5gTqebzcKlOs5ThNc3dwnxUlf22NuvNvalseT9UT9/RtXGl+IAgAAAAAAAAAAAAAAAAAAAAAAAAAAAAAAAADvg8K6k1FShHq6klFL9T2wYfq26dxH9Rt8jyenRWqMtc2rOW1rdIn1XB4OLBHVWdzLKIRPGlWaowS+CU7T9ldL/AN0Nf5m94wxEeJnuW8MYfLwwArQ5HjYYbDzqy3nOVqcU7aox5t8ldvfsdrg8ivFwTkt3mZ7QsdnPxJjYV4UKsOPrjOL4xls7fuYfJ8imelMkf3gmdqI5CARbYTP6tKnThTUVGN3K+/mNu7v048jpYfksmKlcdYjUefyy2jZzWhUrOpDhNRk1zjK1pRf0+54c3JXLl+pX2koRqAAAAAAAAAAAAAAAAAAAAAAAAAAAAAAAAAAAAB4PMI0KzN4fCU6dN2rTTnJ/0Rk9vdq35O3PMnjcaMdJ/VP7Qy2r8TnNapSdKo1JXi1JpKSa7rY0cnOy5Mf07zv/AGm1eaQFC4761sCfkCgQCgAIAAAAAAAAAAAAAAAAAAAAAAAAAAAAAAAAAAAAAdgbLMzPeQIAAAAAAAAAAAAAAAAAAAAAAAAAAAAAAAAAAAAAAAAAAAAAAAAAAAAAAAAAAAAAAAAAAAAAAAAAAAAAAAAAAAAAAAAAAAAAAAAAAAAAAAAAAAAAAAAAAAAAAAAAAAAAAAAAAAAA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6" descr="data:image/jpeg;base64,/9j/4AAQSkZJRgABAQAAAQABAAD/2wCEAAkGBxASDxASEBAPFQ8XEA8UEBUQFRASFhAQFhQaFxQSFhUYHDQgGB0lJxQWJjEhJS0rMC4uFyEzOD8uNygtLisBCgoKDg0OGxAQGiwkICQsLCwsLi0vLCwsLCw0LCwtLCwsLCwsLCwsLCwsLCwsLCwsLCwsLCwsLCwsLCwsLCwsLP/AABEIAJUBUgMBEQACEQEDEQH/xAAbAAEAAwEBAQEAAAAAAAAAAAAABAUGAwECB//EADQQAAIBAgQEBAUCBgMAAAAAAAABAgMRBAUSITFBUWEGEyKBMnGRobHR4RRCUmJywTND8P/EABsBAQEAAwEBAQAAAAAAAAAAAAABAgQFAwYH/8QALREBAAICAQQBAwIGAwEAAAAAAAECAxEEEiExQQUTUWEioRQycYGRsULB8BX/2gAMAwEAAhEDEQA/ALs/PWAAAAAAAAAAAAAAAAAAAAAAAAAAAAAAAAAAAAAAAAAAAAAAAAAAAAAAAAAAAAAAAAAAAAAAAAAAAAAAAAAAAAAAAAAAAAAAAAAAAAAAAAAAAAAAAAAAAAAAAAAAAAAAAAAAAAAAAAAAAAAAAAAAAAAAAAAAAAAAAAAAAAAAAAAAA9jFtpLi2ku76FiNzpHjVtnx/AmJ8e1CAVHsoNJNp2d7PrZ2dvoWazERP3V4YgAACAAAC6mUAoQAAAAAAAAAAAAAAAAAAAAAAAAAAAAAAAAAA0WQZdh6s4ShUqKcJRk6c9O9nya4rgdrgcbj5rRalp3HeYZRDvnnhycqk6lJws/VKMnpalza5Hvz/i72yTkxzGvyTDLzi02nxTs7NP7o+fmNTpik5a6WvTWT0PbVFtOD5SXJrqbPFnH19OXxPYafOPD7lRoxoWbp6l6nZyjLd78L3/J3OZ8b14a1w/8AH92UwyNalKEnGStJOzW2z9j5u9LUt027SxfBBY5Tlk6lanGUJeW922mk4Wvx7/7NzicS+XJFZie/tYhEr4SpC+qE0lJxu00m/n7Hhmw2x2nqiY/7SXE8R9UqblJRVrt2V2kvdvgZUr1z0x5Gtw+RwhhJeatbTdW1N8bR2hfmuP1Po6fH0x8WfqRv32ZaZKpO7bsld3tHguyPnbz1WmdaYvkwAAAAAAAAAAAAAAAAAAAAAAAAAAAAAAAABNgE/JsxVCcp6NUtDjHeyTbV2/obvD5f8Pab63MwsJ2Kzv8AiKE6dW0ai9cHG6jK3GDXWxuZOf8AxOCaZO0+teF2ojjo+qUkpRbV0pRbXC6TvYypbptFvsNC/EUq1OtTnaDcG6Tg2t476G+9js//AE7Z6Wpb9Mz40y2zhxN78yxANP4ZzNUqM/OnanrSpLi7/wA1kuW6O/8AGcuMeKYyW7elhX+JsVKddrXqppRdO3w6XFO668eJo/KZ7ZM2urdfSSqDmgVE3FZnUk4qEpwpxgoQjGTXpS4u3Fs2s3LyX7VmYiI1pdoRqgQAAAAAAAAAAAAAAAAAAAAAAAAAAAAAAHShRlOSjG1+8oxX1k7Hpjx2vOqjU5B4fnCbnW0OOiSST1fFs2/a/wBTv8D4y9LTfLrvGtLEK7MvD3kpylWpKF3oUtWprkrJbs0+V8Z9Hd5vER6g0ozkoEAAAAF7egAD8AJ76AiBTYRQAAAAAAAAAAAAAAAAAAAAAAAAAAAAAAAFHg7+hfYDPP4fDxhT9VVuUpar6Yb2S7uyOvh+Rjj4Oivefz4XaPnGaRxEISlHTWjdO28ZQfG3Th9zx5fMjk0iZjVo/f8AokztVHNAAAAACgQAAE3L8rrVZR0056G1edmoqN93d8fY2+Nw8ua1dROt+fREbW2fZRSpynVlO0Hby6cElKUrbq72S53tzOjz+DixT9S1tRPiI+6zDOHEnyxgIoAAAAAAAAAAAAAAAAAAAAAAAAAAAAAAAAAAAAA9jFtpJNt8Et2/YyrW1p1WBaUsimo6684UYdZv1P5RN+vx14jqzWisfldPJ1cHT+CnUrS/qqPRH2it37jr4mL+Ws2n7zOo/wAHZExWMc1bRShG97U4Rj9+P3NbLn6410xWPtEIjGuAAC68PZj5KqSnN6FH007/AB1G9rLlwd33Or8dyvodU2ntHr8kTpzzrOI4iML03GpFvdO6cXxXDsjDm86vKpEdOp+5M7VJzUAoAAAAAAAAAAAAAAAAAAAAAAAAAAAAAA9jFtpJXb2SXFvoZRWbT0x5lGnzbw3N+V5MY7U4xndpepfzd7/6O7y/ir26JxRHjvtlMM9jMK6c3ByhKS46G2k+jbXE4+bDOK3RMx/ZjPZwPBRIsVmZ1HeRc4XImo+ZiZqjS7/HL5Ll+TpYvj9V6889Mfua+72pnMKSccJTUFwdSe85fXgZX5+PFHTxq6/Ptd/ZUVqspycpycpdZNtnNvkteeq0zM/lHwYAAAACzExG5AgAAAAAAAAAAAAAAAAAAAAAAAAAAAAAAAAAVGq8LYyk5+XHDxjLS25p6nZdW1fmd/4vPiteKRj1Me2cSuMxxcZ0a8aNWPmxhL4Wrq3FHT5GaL470xWjqiCX57c+N9dv/SxTctyurXl6F6V8UpbRj78/kbXG4mTPP6e0e59EQsni8PhdqCVWvzqS+GL/ALf2+pvTm4/D/Tjjqv8AdfCmxeLqVZaqknKXfguyXI5ubPfNO7ym3E8QIAAAUS8tw1OrLRKo4SdtDaTi30fRmzxsOPLbptPTI0eZeG3KlRjTlBShFxm5XipX3b273+p2uT8VM46xSY3Xz+WUx2ZXEUtEnHVGVucLtP5Nrc4GWkUvqO7FzPIAAAAAAAAAAAAAAAAAAAAAAAAAAAAAAAAWPIlYTHSpRqKG0ppJy5xhzS+fXse+HkTipNa+Z/0IsZNbptPqtjwi0x4nuLvLsmSh52KbhR4qO6lPp3V/qdTj8CK0+ryO1f3WIcczzqVReXSXl4dbKMdnJf3foefK59rx9PHHTT1+SZ+yqOcgUCAAACO/cfVSm421K14xku8XumZ2pNZ1KPrC1FGcJNalGSdr2vZ3tcuG8UvFp76Vdz8SSqxqQrQXlzi0vLveHR7v1fY6tvlpy1tXJGqz4mPK7UBx/fZAgAAAAAAAAAAAAAAAAAAAAAAAAAAAAAAAAT4AsRI0uXZZTw9P+IxXxf8AXB8ny25y/B3eNxKcbH9fP/aFU2aZlUrz1Te2+mK4RX69zmcrlX5N+qfHqPST3RIxbaS4tpL5vgatYm0xEeZnSQ64zDunUnTe7i7Pv3PTNinFeaW9LLieYE7I6UKEp6tK+GDnL/FNX/J648Vsm+n1Gzu5nnH3Fhk1dKpGnOCnTnKMXF8m3ZSi+TNzg5IjJFLV3ErDR+IslhOMZqpCnogo+vaLivhV+X7nc+R4FcmskT06jTKYY2cbNq6e/FXs+6ufMWjpnTF4SOyaCKAAAAAAAAAAAAAAAAAAAAAAAAAAAAAAAACfkOF8zE0otXjfVL/GO+/2+pucDD9XkVrPePM/0IhoMBkUaNarWq2VKDcqXy46n8js4Pj64ctsuT+WJmYZRDP5zmcsRUcntBXUI9F1+bONzeXbkZOqfEeGMygGp77jWZBklCThWjVlPS07WUbSXJq7sfQ8DgYZ6ctbb16ZRDp4kwGFi5VqsqmuVkowcfW0rcGuyM/kuNxq7yZJncksefNz5YvYTcWmnZp3T6MtLTFomPKNzkUaVajKp5UYzmpU6ulWUurXzufWcD6ebFN+nUz2l6eWXznKHh3/AMkJJ8EnaaXVx6dzgczg/wAPP80Tv/LDSBQrShJSi7STunts/c08d7Unqr5gTqebzcKlOs5ThNc3dwnxUlf22NuvNvalseT9UT9/RtXGl+IAgAAAAAAAAAAAAAAAAAAAAAAAAAAAAAAAADvg8K6k1FShHq6klFL9T2wYfq26dxH9Rt8jyenRWqMtc2rOW1rdIn1XB4OLBHVWdzLKIRPGlWaowS+CU7T9ldL/AN0Nf5m94wxEeJnuW8MYfLwwArQ5HjYYbDzqy3nOVqcU7aox5t8ldvfsdrg8ivFwTkt3mZ7QsdnPxJjYV4UKsOPrjOL4xls7fuYfJ8imelMkf3gmdqI5CARbYTP6tKnThTUVGN3K+/mNu7v048jpYfksmKlcdYjUefyy2jZzWhUrOpDhNRk1zjK1pRf0+54c3JXLl+pX2koRqAAAAAAAAAAAAAAAAAAAAAAAAAAAAAAAAAAAAB4PMI0KzN4fCU6dN2rTTnJ/0Rk9vdq35O3PMnjcaMdJ/VP7Qy2r8TnNapSdKo1JXi1JpKSa7rY0cnOy5Mf07zv/AGm1eaQFC4761sCfkCgQCgAIAAAAAAAAAAAAAAAAAAAAAAAAAAAAAAAAAAAAAdgbLMzPeQIAAAAAAAAAAAAAAAAAAAAAAAAAAAAAAAAAAAAAAAAAAAAAAAAAAAAAAAAAAAAAAAAAAAAAAAAAAAAAAAAAAAAAAAAAAAAAAAAAAAAAAAAAAAAAAAAAAAAAAAAAAAAAAAAAAAAAP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AutoShape 8" descr="data:image/jpeg;base64,/9j/4AAQSkZJRgABAQAAAQABAAD/2wCEAAkGBxASDxASEBAPFQ8XEA8UEBUQFRASFhAQFhQaFxQSFhUYHDQgGB0lJxQWJjEhJS0rMC4uFyEzOD8uNygtLisBCgoKDg0OGxAQGiwkICQsLCwsLi0vLCwsLCw0LCwtLCwsLCwsLCwsLCwsLCwsLCwsLCwsLCwsLCwsLCwsLCwsLP/AABEIAJUBUgMBEQACEQEDEQH/xAAbAAEAAwEBAQEAAAAAAAAAAAAABAUGAwECB//EADQQAAIBAgQEBAUCBgMAAAAAAAABAgMRBAUSITFBUWEGEyKBMnGRobHR4RRCUmJywTND8P/EABsBAQEAAwEBAQAAAAAAAAAAAAABAgQFAwYH/8QALREBAAICAQQBAwIGAwEAAAAAAAECAxEEEiExQQUTUWEioRQycYGRsULB8BX/2gAMAwEAAhEDEQA/ALs/PWAAAAAAAAAAAAAAAAAAAAAAAAAAAAAAAAAAAAAAAAAAAAAAAAAAAAAAAAAAAAAAAAAAAAAAAAAAAAAAAAAAAAAAAAAAAAAAAAAAAAAAAAAAAAAAAAAAAAAAAAAAAAAAAAAAAAAAAAAAAAAAAAAAAAAAAAAAAAAAAAAAAAAAAAAAA9jFtpLi2ku76FiNzpHjVtnx/AmJ8e1CAVHsoNJNp2d7PrZ2dvoWazERP3V4YgAACAAAC6mUAoQAAAAAAAAAAAAAAAAAAAAAAAAAAAAAAAAAA0WQZdh6s4ShUqKcJRk6c9O9nya4rgdrgcbj5rRalp3HeYZRDvnnhycqk6lJws/VKMnpalza5Hvz/i72yTkxzGvyTDLzi02nxTs7NP7o+fmNTpik5a6WvTWT0PbVFtOD5SXJrqbPFnH19OXxPYafOPD7lRoxoWbp6l6nZyjLd78L3/J3OZ8b14a1w/8AH92UwyNalKEnGStJOzW2z9j5u9LUt027SxfBBY5Tlk6lanGUJeW922mk4Wvx7/7NzicS+XJFZie/tYhEr4SpC+qE0lJxu00m/n7Hhmw2x2nqiY/7SXE8R9UqblJRVrt2V2kvdvgZUr1z0x5Gtw+RwhhJeatbTdW1N8bR2hfmuP1Po6fH0x8WfqRv32ZaZKpO7bsld3tHguyPnbz1WmdaYvkwAAAAAAAAAAAAAAAAAAAAAAAAAAAAAAAABNgE/JsxVCcp6NUtDjHeyTbV2/obvD5f8Pab63MwsJ2Kzv8AiKE6dW0ai9cHG6jK3GDXWxuZOf8AxOCaZO0+teF2ojjo+qUkpRbV0pRbXC6TvYypbptFvsNC/EUq1OtTnaDcG6Tg2t476G+9js//AE7Z6Wpb9Mz40y2zhxN78yxANP4ZzNUqM/OnanrSpLi7/wA1kuW6O/8AGcuMeKYyW7elhX+JsVKddrXqppRdO3w6XFO668eJo/KZ7ZM2urdfSSqDmgVE3FZnUk4qEpwpxgoQjGTXpS4u3Fs2s3LyX7VmYiI1pdoRqgQAAAAAAAAAAAAAAAAAAAAAAAAAAAAAAHShRlOSjG1+8oxX1k7Hpjx2vOqjU5B4fnCbnW0OOiSST1fFs2/a/wBTv8D4y9LTfLrvGtLEK7MvD3kpylWpKF3oUtWprkrJbs0+V8Z9Hd5vER6g0ozkoEAAAAF7egAD8AJ76AiBTYRQAAAAAAAAAAAAAAAAAAAAAAAAAAAAAAAFHg7+hfYDPP4fDxhT9VVuUpar6Yb2S7uyOvh+Rjj4Oivefz4XaPnGaRxEISlHTWjdO28ZQfG3Th9zx5fMjk0iZjVo/f8AokztVHNAAAAACgQAAE3L8rrVZR0056G1edmoqN93d8fY2+Nw8ua1dROt+fREbW2fZRSpynVlO0Hby6cElKUrbq72S53tzOjz+DixT9S1tRPiI+6zDOHEnyxgIoAAAAAAAAAAAAAAAAAAAAAAAAAAAAAAAAAAAAA9jFtpJNt8Et2/YyrW1p1WBaUsimo6684UYdZv1P5RN+vx14jqzWisfldPJ1cHT+CnUrS/qqPRH2it37jr4mL+Ws2n7zOo/wAHZExWMc1bRShG97U4Rj9+P3NbLn6410xWPtEIjGuAAC68PZj5KqSnN6FH007/AB1G9rLlwd33Or8dyvodU2ntHr8kTpzzrOI4iML03GpFvdO6cXxXDsjDm86vKpEdOp+5M7VJzUAoAAAAAAAAAAAAAAAAAAAAAAAAAAAAAA9jFtpJXb2SXFvoZRWbT0x5lGnzbw3N+V5MY7U4xndpepfzd7/6O7y/ir26JxRHjvtlMM9jMK6c3ByhKS46G2k+jbXE4+bDOK3RMx/ZjPZwPBRIsVmZ1HeRc4XImo+ZiZqjS7/HL5Ll+TpYvj9V6889Mfua+72pnMKSccJTUFwdSe85fXgZX5+PFHTxq6/Ptd/ZUVqspycpycpdZNtnNvkteeq0zM/lHwYAAAACzExG5AgAAAAAAAAAAAAAAAAAAAAAAAAAAAAAAAAAVGq8LYyk5+XHDxjLS25p6nZdW1fmd/4vPiteKRj1Me2cSuMxxcZ0a8aNWPmxhL4Wrq3FHT5GaL470xWjqiCX57c+N9dv/SxTctyurXl6F6V8UpbRj78/kbXG4mTPP6e0e59EQsni8PhdqCVWvzqS+GL/ALf2+pvTm4/D/Tjjqv8AdfCmxeLqVZaqknKXfguyXI5ubPfNO7ym3E8QIAAAUS8tw1OrLRKo4SdtDaTi30fRmzxsOPLbptPTI0eZeG3KlRjTlBShFxm5XipX3b273+p2uT8VM46xSY3Xz+WUx2ZXEUtEnHVGVucLtP5Nrc4GWkUvqO7FzPIAAAAAAAAAAAAAAAAAAAAAAAAAAAAAAAAWPIlYTHSpRqKG0ppJy5xhzS+fXse+HkTipNa+Z/0IsZNbptPqtjwi0x4nuLvLsmSh52KbhR4qO6lPp3V/qdTj8CK0+ryO1f3WIcczzqVReXSXl4dbKMdnJf3foefK59rx9PHHTT1+SZ+yqOcgUCAAACO/cfVSm421K14xku8XumZ2pNZ1KPrC1FGcJNalGSdr2vZ3tcuG8UvFp76Vdz8SSqxqQrQXlzi0vLveHR7v1fY6tvlpy1tXJGqz4mPK7UBx/fZAgAAAAAAAAAAAAAAAAAAAAAAAAAAAAAAAAT4AsRI0uXZZTw9P+IxXxf8AXB8ny25y/B3eNxKcbH9fP/aFU2aZlUrz1Te2+mK4RX69zmcrlX5N+qfHqPST3RIxbaS4tpL5vgatYm0xEeZnSQ64zDunUnTe7i7Pv3PTNinFeaW9LLieYE7I6UKEp6tK+GDnL/FNX/J648Vsm+n1Gzu5nnH3Fhk1dKpGnOCnTnKMXF8m3ZSi+TNzg5IjJFLV3ErDR+IslhOMZqpCnogo+vaLivhV+X7nc+R4FcmskT06jTKYY2cbNq6e/FXs+6ufMWjpnTF4SOyaCKAAAAAAAAAAAAAAAAAAAAAAAAAAAAAAAACfkOF8zE0otXjfVL/GO+/2+pucDD9XkVrPePM/0IhoMBkUaNarWq2VKDcqXy46n8js4Pj64ctsuT+WJmYZRDP5zmcsRUcntBXUI9F1+bONzeXbkZOqfEeGMygGp77jWZBklCThWjVlPS07WUbSXJq7sfQ8DgYZ6ctbb16ZRDp4kwGFi5VqsqmuVkowcfW0rcGuyM/kuNxq7yZJncksefNz5YvYTcWmnZp3T6MtLTFomPKNzkUaVajKp5UYzmpU6ulWUurXzufWcD6ebFN+nUz2l6eWXznKHh3/AMkJJ8EnaaXVx6dzgczg/wAPP80Tv/LDSBQrShJSi7STunts/c08d7Unqr5gTqebzcKlOs5ThNc3dwnxUlf22NuvNvalseT9UT9/RtXGl+IAgAAAAAAAAAAAAAAAAAAAAAAAAAAAAAAAADvg8K6k1FShHq6klFL9T2wYfq26dxH9Rt8jyenRWqMtc2rOW1rdIn1XB4OLBHVWdzLKIRPGlWaowS+CU7T9ldL/AN0Nf5m94wxEeJnuW8MYfLwwArQ5HjYYbDzqy3nOVqcU7aox5t8ldvfsdrg8ivFwTkt3mZ7QsdnPxJjYV4UKsOPrjOL4xls7fuYfJ8imelMkf3gmdqI5CARbYTP6tKnThTUVGN3K+/mNu7v048jpYfksmKlcdYjUefyy2jZzWhUrOpDhNRk1zjK1pRf0+54c3JXLl+pX2koRqAAAAAAAAAAAAAAAAAAAAAAAAAAAAAAAAAAAAB4PMI0KzN4fCU6dN2rTTnJ/0Rk9vdq35O3PMnjcaMdJ/VP7Qy2r8TnNapSdKo1JXi1JpKSa7rY0cnOy5Mf07zv/AGm1eaQFC4761sCfkCgQCgAIAAAAAAAAAAAAAAAAAAAAAAAAAAAAAAAAAAAAAdgbLMzPeQIAAAAAAAAAAAAAAAAAAAAAAAAAAAAAAAAAAAAAAAAAAAAAAAAAAAAAAAAAAAAAAAAAAAAAAAAAAAAAAAAAAAAAAAAAAAAAAAAAAAAAAAAAAAAAAAAAAAAAAAAAAAAAAAAAAAAAP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4" name="Picture 10" descr="https://encrypted-tbn2.gstatic.com/images?q=tbn:ANd9GcRR5P0ipnMGrFW-dWFuNodtMOsLYZBS1Ua6jrk-8zoDwJi4Yg_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841" y="3820839"/>
            <a:ext cx="3105878" cy="1369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9000841" y="2047164"/>
            <a:ext cx="31058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L'</a:t>
            </a:r>
            <a:r>
              <a:rPr lang="it-IT" b="1" dirty="0"/>
              <a:t>ICEA è</a:t>
            </a:r>
            <a:r>
              <a:rPr lang="it-IT" dirty="0"/>
              <a:t> uno dei principali enti certificatori Italiani ed Europei </a:t>
            </a:r>
            <a:r>
              <a:rPr lang="it-IT" b="1" dirty="0"/>
              <a:t>e</a:t>
            </a:r>
            <a:r>
              <a:rPr lang="it-IT" dirty="0"/>
              <a:t> controlla ben 13mila aziende </a:t>
            </a:r>
            <a:r>
              <a:rPr lang="it-IT" dirty="0" smtClean="0"/>
              <a:t>che producono in biologico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9000841" y="5377219"/>
            <a:ext cx="3191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logo europeo del Biologico obbligatorio dal 1 luglio 2010</a:t>
            </a:r>
          </a:p>
        </p:txBody>
      </p:sp>
      <p:pic>
        <p:nvPicPr>
          <p:cNvPr id="1036" name="Picture 12" descr="https://encrypted-tbn3.gstatic.com/images?q=tbn:ANd9GcQ-NEJCcMt87X5IcqXztqV50GA1YxFjOiWt69tVanHBAG0Gua2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277" y="7937"/>
            <a:ext cx="1898928" cy="18710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07865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6449705" cy="1218014"/>
          </a:xfrm>
        </p:spPr>
        <p:txBody>
          <a:bodyPr>
            <a:noAutofit/>
          </a:bodyPr>
          <a:lstStyle/>
          <a:p>
            <a:pPr algn="ctr"/>
            <a:r>
              <a:rPr lang="it-IT" sz="2000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Pastificio Cardone</a:t>
            </a:r>
            <a:br>
              <a:rPr lang="it-IT" sz="2000" b="1" dirty="0">
                <a:solidFill>
                  <a:srgbClr val="FF0000"/>
                </a:solidFill>
                <a:latin typeface="Lucida Calligraphy" panose="03010101010101010101" pitchFamily="66" charset="0"/>
              </a:rPr>
            </a:br>
            <a:r>
              <a:rPr lang="it-IT" sz="2000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/>
            </a:r>
            <a:br>
              <a:rPr lang="it-IT" sz="2000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</a:br>
            <a:r>
              <a:rPr lang="it-IT" sz="2000" b="1" dirty="0" smtClean="0">
                <a:solidFill>
                  <a:srgbClr val="0070C0"/>
                </a:solidFill>
                <a:latin typeface="Lucida Calligraphy" panose="03010101010101010101" pitchFamily="66" charset="0"/>
              </a:rPr>
              <a:t>Pasta prodotta e molita </a:t>
            </a:r>
            <a:r>
              <a:rPr lang="it-IT" sz="2000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in Italia </a:t>
            </a:r>
            <a:r>
              <a:rPr lang="it-IT" sz="2000" b="1" dirty="0" smtClean="0">
                <a:solidFill>
                  <a:srgbClr val="0070C0"/>
                </a:solidFill>
                <a:latin typeface="Lucida Calligraphy" panose="03010101010101010101" pitchFamily="66" charset="0"/>
              </a:rPr>
              <a:t/>
            </a:r>
            <a:br>
              <a:rPr lang="it-IT" sz="2000" b="1" dirty="0" smtClean="0">
                <a:solidFill>
                  <a:srgbClr val="0070C0"/>
                </a:solidFill>
                <a:latin typeface="Lucida Calligraphy" panose="03010101010101010101" pitchFamily="66" charset="0"/>
              </a:rPr>
            </a:br>
            <a:r>
              <a:rPr lang="it-IT" sz="2000" b="1" dirty="0" smtClean="0">
                <a:solidFill>
                  <a:srgbClr val="0070C0"/>
                </a:solidFill>
                <a:latin typeface="Lucida Calligraphy" panose="03010101010101010101" pitchFamily="66" charset="0"/>
              </a:rPr>
              <a:t>per evitare di ingerire micotossine cancerogene</a:t>
            </a:r>
            <a:endParaRPr lang="it-IT" sz="2000" dirty="0">
              <a:latin typeface="Lucida Calligraphy" panose="03010101010101010101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74679" y="1064526"/>
            <a:ext cx="6313226" cy="500325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it-IT" dirty="0" smtClean="0">
              <a:solidFill>
                <a:srgbClr val="00B050"/>
              </a:solidFill>
            </a:endParaRPr>
          </a:p>
          <a:p>
            <a:pPr marL="0" indent="0" algn="ctr">
              <a:buNone/>
            </a:pPr>
            <a:endParaRPr lang="it-IT" sz="2000" dirty="0" smtClean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it-IT" sz="2000" dirty="0" smtClean="0">
                <a:solidFill>
                  <a:srgbClr val="00B050"/>
                </a:solidFill>
              </a:rPr>
              <a:t>Perché mangiare pasta prodotta e molita in Italia?</a:t>
            </a:r>
          </a:p>
          <a:p>
            <a:pPr marL="0" indent="0" algn="just">
              <a:buNone/>
            </a:pPr>
            <a:endParaRPr lang="it-IT" sz="1800" dirty="0" smtClean="0"/>
          </a:p>
          <a:p>
            <a:pPr marL="0" indent="0" algn="just">
              <a:buNone/>
            </a:pPr>
            <a:r>
              <a:rPr lang="it-IT" sz="1800" dirty="0" smtClean="0"/>
              <a:t>Riportiamo sull’argomento, a titolo di esempio, le parole di </a:t>
            </a:r>
            <a:r>
              <a:rPr lang="it-IT" sz="1800" b="1" dirty="0" smtClean="0"/>
              <a:t>Andrea </a:t>
            </a:r>
            <a:r>
              <a:rPr lang="it-IT" sz="1800" b="1" dirty="0"/>
              <a:t>Di Benedetto, presidente del Consorzio CAMPO</a:t>
            </a:r>
            <a:r>
              <a:rPr lang="it-IT" sz="1800" dirty="0"/>
              <a:t> (agricoltori mugnai pastai organizzati</a:t>
            </a:r>
            <a:r>
              <a:rPr lang="it-IT" sz="1800" dirty="0" smtClean="0"/>
              <a:t>): </a:t>
            </a:r>
            <a:r>
              <a:rPr lang="it-IT" sz="1800" dirty="0"/>
              <a:t>20 aziende tra </a:t>
            </a:r>
            <a:r>
              <a:rPr lang="it-IT" sz="1800" dirty="0">
                <a:solidFill>
                  <a:srgbClr val="FF0000"/>
                </a:solidFill>
              </a:rPr>
              <a:t>Puglia e Basilicata</a:t>
            </a:r>
            <a:r>
              <a:rPr lang="it-IT" sz="1800" dirty="0"/>
              <a:t>, che coltivano, macinano e trasformano in pasta il grano duro locale, neanche a dirlo pressoché </a:t>
            </a:r>
            <a:r>
              <a:rPr lang="it-IT" sz="1800" dirty="0">
                <a:solidFill>
                  <a:srgbClr val="FF0000"/>
                </a:solidFill>
              </a:rPr>
              <a:t>libero da micotossine</a:t>
            </a:r>
            <a:r>
              <a:rPr lang="it-IT" sz="1800" dirty="0" smtClean="0"/>
              <a:t>. </a:t>
            </a:r>
            <a:r>
              <a:rPr lang="it-IT" sz="1800" dirty="0" smtClean="0">
                <a:solidFill>
                  <a:srgbClr val="444444"/>
                </a:solidFill>
                <a:latin typeface="Helvetica-Neue"/>
              </a:rPr>
              <a:t>«</a:t>
            </a:r>
            <a:r>
              <a:rPr lang="it-IT" sz="1800" i="1" dirty="0" smtClean="0">
                <a:solidFill>
                  <a:srgbClr val="444444"/>
                </a:solidFill>
                <a:latin typeface="Helvetica-Neue"/>
              </a:rPr>
              <a:t>I </a:t>
            </a:r>
            <a:r>
              <a:rPr lang="it-IT" sz="1800" i="1" dirty="0">
                <a:solidFill>
                  <a:srgbClr val="444444"/>
                </a:solidFill>
                <a:latin typeface="Helvetica-Neue"/>
              </a:rPr>
              <a:t>limiti attuali </a:t>
            </a:r>
            <a:r>
              <a:rPr lang="it-IT" sz="1800" i="1" dirty="0" smtClean="0">
                <a:solidFill>
                  <a:srgbClr val="444444"/>
                </a:solidFill>
                <a:latin typeface="Helvetica-Neue"/>
              </a:rPr>
              <a:t>di micotossine sono </a:t>
            </a:r>
            <a:r>
              <a:rPr lang="it-IT" sz="1800" i="1" dirty="0">
                <a:solidFill>
                  <a:srgbClr val="444444"/>
                </a:solidFill>
                <a:latin typeface="Helvetica-Neue"/>
              </a:rPr>
              <a:t>tarati sull’europeo medio, che mangia 5-6 chili di pasta l’anno, non 27 chili come in Italia. Quella soglia per noi </a:t>
            </a:r>
            <a:r>
              <a:rPr lang="it-IT" sz="1800" i="1" dirty="0" smtClean="0">
                <a:solidFill>
                  <a:srgbClr val="444444"/>
                </a:solidFill>
                <a:latin typeface="Helvetica-Neue"/>
              </a:rPr>
              <a:t>italiani è </a:t>
            </a:r>
            <a:r>
              <a:rPr lang="it-IT" sz="1800" i="1" dirty="0">
                <a:solidFill>
                  <a:srgbClr val="444444"/>
                </a:solidFill>
                <a:latin typeface="Helvetica-Neue"/>
              </a:rPr>
              <a:t>tossica. E a rischiare di più sono i bambini delle famiglie che non possono permettersi di comprare la pasta in </a:t>
            </a:r>
            <a:r>
              <a:rPr lang="it-IT" sz="1800" i="1" dirty="0" smtClean="0">
                <a:solidFill>
                  <a:srgbClr val="444444"/>
                </a:solidFill>
                <a:latin typeface="Helvetica-Neue"/>
              </a:rPr>
              <a:t>farmacia».</a:t>
            </a:r>
            <a:r>
              <a:rPr lang="it-IT" sz="1800" i="1" dirty="0">
                <a:solidFill>
                  <a:srgbClr val="444444"/>
                </a:solidFill>
                <a:latin typeface="Helvetica-Neue"/>
              </a:rPr>
              <a:t> </a:t>
            </a:r>
          </a:p>
          <a:p>
            <a:pPr marL="0" indent="0" algn="just">
              <a:buNone/>
            </a:pPr>
            <a:r>
              <a:rPr lang="it-IT" sz="1800" dirty="0"/>
              <a:t>All’industria dei pastai, che importa grano duro (fino al 40% del fabbisogno nazionale) sostenendo che quello italiano non è sufficiente, Di Benedetto ribatte duro: “I</a:t>
            </a:r>
            <a:r>
              <a:rPr lang="it-IT" sz="1800" i="1" dirty="0"/>
              <a:t>l problema è l’importazione massiccia di grano di bassa qualità e l’appiattimento del prezzo a livelli troppo bassi. </a:t>
            </a:r>
            <a:endParaRPr lang="it-IT" sz="1800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3048000" y="2690336"/>
            <a:ext cx="3502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7424384" y="3766784"/>
            <a:ext cx="44491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i="1" dirty="0" smtClean="0"/>
              <a:t>Così </a:t>
            </a:r>
            <a:r>
              <a:rPr lang="it-IT" i="1" dirty="0"/>
              <a:t>il </a:t>
            </a:r>
            <a:r>
              <a:rPr lang="it-IT" i="1" dirty="0" err="1"/>
              <a:t>granicoltore</a:t>
            </a:r>
            <a:r>
              <a:rPr lang="it-IT" i="1" dirty="0"/>
              <a:t> italiano fallisce o pianta altre cose. Per portare la produzione italiana a 10 milioni di tonnellate basta aumentare il prezzo del grano del 30%</a:t>
            </a:r>
            <a:r>
              <a:rPr lang="it-IT" dirty="0"/>
              <a:t>“. E quanto costerebbe la pasta? “L’abbiamo già visto: la pasta è rincarata e il prezzo del grano è diminuito. È solo speculazione”.</a:t>
            </a:r>
          </a:p>
          <a:p>
            <a:pPr algn="just"/>
            <a:r>
              <a:rPr lang="it-IT" sz="1600" dirty="0"/>
              <a:t>Per saperne di più:</a:t>
            </a:r>
          </a:p>
          <a:p>
            <a:pPr algn="just"/>
            <a:r>
              <a:rPr lang="it-IT" sz="1600" dirty="0">
                <a:hlinkClick r:id="rId2"/>
              </a:rPr>
              <a:t>http://sologranoitaliano.wordpress.com/indagine-micotossine/</a:t>
            </a:r>
            <a:endParaRPr lang="it-IT" sz="1600" dirty="0"/>
          </a:p>
          <a:p>
            <a:endParaRPr lang="it-IT" dirty="0"/>
          </a:p>
        </p:txBody>
      </p:sp>
      <p:pic>
        <p:nvPicPr>
          <p:cNvPr id="3078" name="Picture 6" descr="http://www.viaggi24.ilsole24ore.com/IMMAGINI/Originali/WeekEnd/Enogastronomia/2010/orecchiette.jpg?uuid=8fda36da-0c15-11df-adf8-8d38f33e66a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384" y="915108"/>
            <a:ext cx="4627730" cy="24311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81755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Pastificio Cardone</a:t>
            </a:r>
            <a:br>
              <a:rPr lang="it-IT" sz="2400" b="1" dirty="0">
                <a:solidFill>
                  <a:srgbClr val="FF0000"/>
                </a:solidFill>
              </a:rPr>
            </a:br>
            <a:r>
              <a:rPr lang="it-IT" sz="2400" b="1" dirty="0">
                <a:solidFill>
                  <a:srgbClr val="0070C0"/>
                </a:solidFill>
              </a:rPr>
              <a:t>Pasta prodotta e molita in Italia </a:t>
            </a:r>
            <a:br>
              <a:rPr lang="it-IT" sz="2400" b="1" dirty="0">
                <a:solidFill>
                  <a:srgbClr val="0070C0"/>
                </a:solidFill>
              </a:rPr>
            </a:br>
            <a:r>
              <a:rPr lang="it-IT" sz="2400" b="1" dirty="0">
                <a:solidFill>
                  <a:srgbClr val="0070C0"/>
                </a:solidFill>
              </a:rPr>
              <a:t>per evitare di ingerire </a:t>
            </a:r>
            <a:r>
              <a:rPr lang="it-IT" sz="2400" b="1" dirty="0">
                <a:solidFill>
                  <a:srgbClr val="00B050"/>
                </a:solidFill>
              </a:rPr>
              <a:t>micotossine cancerogene</a:t>
            </a:r>
            <a:endParaRPr lang="it-IT" sz="2400" dirty="0">
              <a:solidFill>
                <a:srgbClr val="00B05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6285931" cy="435133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it-IT" dirty="0" smtClean="0"/>
              <a:t>Enzo Cardone, il proprietario dell’azienda Cardone, ci ha spiegato che la farina da grano prodotto e molito in Italia non ha </a:t>
            </a:r>
            <a:r>
              <a:rPr lang="it-IT" dirty="0" smtClean="0">
                <a:solidFill>
                  <a:srgbClr val="00B050"/>
                </a:solidFill>
              </a:rPr>
              <a:t>micotossine</a:t>
            </a:r>
            <a:r>
              <a:rPr lang="it-IT" dirty="0" smtClean="0"/>
              <a:t> perché dopo la raccolta viene asciugato al sole di luglio e agosto, cosa che invece non può essere fatta per grani provenienti da Paesi molto meno caldi del nostro. </a:t>
            </a:r>
          </a:p>
          <a:p>
            <a:pPr marL="0" indent="0" algn="just">
              <a:buNone/>
            </a:pPr>
            <a:r>
              <a:rPr lang="it-IT" dirty="0" smtClean="0"/>
              <a:t>Questa asciugatura previene la formazione delle micotossine. </a:t>
            </a:r>
          </a:p>
          <a:p>
            <a:pPr marL="0" indent="0" algn="just">
              <a:buNone/>
            </a:pPr>
            <a:r>
              <a:rPr lang="it-IT" dirty="0" smtClean="0"/>
              <a:t>Al contrario i grani e le farine provenienti dall’estero presentano grandi quantità di micotossine al loro interno, e di conservanti che vengono utilizzati in quantità ingenti per ridurre l’attacco dei funghi.</a:t>
            </a:r>
            <a:endParaRPr lang="it-IT" dirty="0"/>
          </a:p>
        </p:txBody>
      </p:sp>
      <p:pic>
        <p:nvPicPr>
          <p:cNvPr id="6146" name="Picture 2" descr="https://encrypted-tbn3.gstatic.com/images?q=tbn:ANd9GcRY1LBJbVt9pMies4wPndCEjy-_NftwzDd_YR3fmlsgSE-oT3O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900" y="1975750"/>
            <a:ext cx="4443721" cy="33285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55181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453741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PASTIFICIO CARDONE</a:t>
            </a:r>
            <a:endParaRPr lang="it-IT" sz="2400" dirty="0">
              <a:latin typeface="Lucida Calligraphy" panose="03010101010101010101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1" y="928048"/>
            <a:ext cx="6599830" cy="526256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it-IT" dirty="0" smtClean="0">
                <a:solidFill>
                  <a:srgbClr val="0070C0"/>
                </a:solidFill>
                <a:latin typeface="Lucida Calligraphy" panose="03010101010101010101" pitchFamily="66" charset="0"/>
              </a:rPr>
              <a:t>Ma le etichette ci aiutano ad individuare un grano davvero italiano?</a:t>
            </a:r>
          </a:p>
          <a:p>
            <a:pPr marL="0" indent="0" algn="just">
              <a:buNone/>
            </a:pPr>
            <a:r>
              <a:rPr lang="it-IT" dirty="0" smtClean="0"/>
              <a:t>Oggi purtroppo le norme sulle etichette non sono a vantaggio dei consumatori…ma delle logiche dei produttori del mercato globale….</a:t>
            </a:r>
          </a:p>
          <a:p>
            <a:pPr marL="0" indent="0" algn="just">
              <a:buNone/>
            </a:pPr>
            <a:r>
              <a:rPr lang="it-IT" dirty="0" smtClean="0"/>
              <a:t>Oggi è consentito definire «Italiano» anche un prodotto che proviene dall’estero, </a:t>
            </a:r>
            <a:r>
              <a:rPr lang="it-IT" dirty="0" err="1" smtClean="0"/>
              <a:t>purchè</a:t>
            </a:r>
            <a:r>
              <a:rPr lang="it-IT" dirty="0" smtClean="0"/>
              <a:t> sia lavorato o confezionato in Italia….</a:t>
            </a:r>
          </a:p>
          <a:p>
            <a:pPr marL="0" indent="0" algn="just">
              <a:buNone/>
            </a:pPr>
            <a:endParaRPr lang="it-IT" dirty="0" smtClean="0"/>
          </a:p>
          <a:p>
            <a:pPr marL="0" indent="0" algn="just">
              <a:buNone/>
            </a:pPr>
            <a:r>
              <a:rPr lang="it-IT" dirty="0" smtClean="0"/>
              <a:t>Ma al di là delle norme attualmente in vigore, </a:t>
            </a:r>
            <a:r>
              <a:rPr lang="it-IT" dirty="0"/>
              <a:t>è oggi importante avere delle certezze sulla provenienza dei grani che costituiscono un alimento che noi italiani assumiamo con continuità…ogni giorno…la pasta</a:t>
            </a:r>
            <a:r>
              <a:rPr lang="it-IT" dirty="0" smtClean="0"/>
              <a:t>.</a:t>
            </a:r>
          </a:p>
          <a:p>
            <a:pPr marL="0" indent="0" algn="just">
              <a:buNone/>
            </a:pPr>
            <a:endParaRPr lang="it-IT" dirty="0" smtClean="0"/>
          </a:p>
          <a:p>
            <a:pPr marL="0" indent="0" algn="just">
              <a:buNone/>
            </a:pPr>
            <a:r>
              <a:rPr lang="it-IT" dirty="0" smtClean="0"/>
              <a:t>Le etichette del pastificio Cardone certificano che il grano è prodotto e molito in Italia: </a:t>
            </a:r>
            <a:r>
              <a:rPr lang="it-IT" dirty="0">
                <a:solidFill>
                  <a:srgbClr val="FF0000"/>
                </a:solidFill>
              </a:rPr>
              <a:t>nella selva delle etichette una certezza! </a:t>
            </a:r>
          </a:p>
          <a:p>
            <a:pPr marL="0" indent="0" algn="just">
              <a:buNone/>
            </a:pPr>
            <a:endParaRPr lang="it-IT" dirty="0" smtClean="0"/>
          </a:p>
        </p:txBody>
      </p:sp>
      <p:pic>
        <p:nvPicPr>
          <p:cNvPr id="4" name="Picture 2" descr="http://www.pastificiocardone.it/wp-content/uploads/2012/12/Tagliolino-uovo-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136" t="28752" r="34656" b="29333"/>
          <a:stretch/>
        </p:blipFill>
        <p:spPr bwMode="auto">
          <a:xfrm>
            <a:off x="7675730" y="1091821"/>
            <a:ext cx="4516270" cy="48483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78545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6668069" cy="467388"/>
          </a:xfrm>
        </p:spPr>
        <p:txBody>
          <a:bodyPr>
            <a:norm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                      </a:t>
            </a:r>
            <a:r>
              <a:rPr lang="it-IT" sz="2400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PASTIFICIO CARDONE</a:t>
            </a:r>
            <a:endParaRPr lang="it-IT" sz="2400" b="1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996287"/>
            <a:ext cx="6804546" cy="5180676"/>
          </a:xfrm>
        </p:spPr>
        <p:txBody>
          <a:bodyPr>
            <a:normAutofit fontScale="92500" lnSpcReduction="10000"/>
          </a:bodyPr>
          <a:lstStyle/>
          <a:p>
            <a:pPr marL="0" indent="0" algn="ctr" fontAlgn="base">
              <a:buNone/>
            </a:pPr>
            <a:r>
              <a:rPr lang="it-IT" dirty="0" smtClean="0">
                <a:solidFill>
                  <a:srgbClr val="0070C0"/>
                </a:solidFill>
                <a:latin typeface="Lucida Calligraphy" panose="03010101010101010101" pitchFamily="66" charset="0"/>
              </a:rPr>
              <a:t>La riscoperta del Grano varietà Senatore Cappelli</a:t>
            </a:r>
            <a:endParaRPr lang="it-IT" dirty="0">
              <a:solidFill>
                <a:srgbClr val="0070C0"/>
              </a:solidFill>
              <a:latin typeface="Lucida Calligraphy" panose="03010101010101010101" pitchFamily="66" charset="0"/>
            </a:endParaRPr>
          </a:p>
          <a:p>
            <a:pPr marL="0" indent="0" algn="ctr" fontAlgn="base">
              <a:buNone/>
            </a:pPr>
            <a:r>
              <a:rPr lang="it-IT" dirty="0">
                <a:solidFill>
                  <a:srgbClr val="0070C0"/>
                </a:solidFill>
                <a:latin typeface="Lucida Calligraphy" panose="03010101010101010101" pitchFamily="66" charset="0"/>
              </a:rPr>
              <a:t>d</a:t>
            </a:r>
            <a:r>
              <a:rPr lang="it-IT" dirty="0" smtClean="0">
                <a:solidFill>
                  <a:srgbClr val="0070C0"/>
                </a:solidFill>
                <a:latin typeface="Lucida Calligraphy" panose="03010101010101010101" pitchFamily="66" charset="0"/>
              </a:rPr>
              <a:t>al valore nutrizionale eccellente</a:t>
            </a:r>
          </a:p>
          <a:p>
            <a:pPr marL="0" indent="0" algn="just" fontAlgn="base">
              <a:buNone/>
            </a:pPr>
            <a:endParaRPr lang="it-IT" dirty="0" smtClean="0">
              <a:solidFill>
                <a:srgbClr val="444444"/>
              </a:solidFill>
              <a:latin typeface="Oxygen"/>
            </a:endParaRPr>
          </a:p>
          <a:p>
            <a:pPr marL="0" indent="0" algn="just" fontAlgn="base">
              <a:buNone/>
            </a:pPr>
            <a:r>
              <a:rPr lang="it-IT" dirty="0" smtClean="0">
                <a:solidFill>
                  <a:srgbClr val="444444"/>
                </a:solidFill>
                <a:latin typeface="Oxygen"/>
              </a:rPr>
              <a:t>Nel </a:t>
            </a:r>
            <a:r>
              <a:rPr lang="it-IT" dirty="0">
                <a:solidFill>
                  <a:srgbClr val="444444"/>
                </a:solidFill>
                <a:latin typeface="Oxygen"/>
              </a:rPr>
              <a:t>1915 un famoso genetista italiano, Nazareno Strampelli, a Foggia, ottenne una selezione di frumento duro, con </a:t>
            </a:r>
            <a:r>
              <a:rPr lang="it-IT" dirty="0" smtClean="0">
                <a:solidFill>
                  <a:srgbClr val="444444"/>
                </a:solidFill>
                <a:latin typeface="Oxygen"/>
              </a:rPr>
              <a:t>le caratteristiche ariste </a:t>
            </a:r>
            <a:r>
              <a:rPr lang="it-IT" dirty="0">
                <a:solidFill>
                  <a:srgbClr val="444444"/>
                </a:solidFill>
                <a:latin typeface="Oxygen"/>
              </a:rPr>
              <a:t>nere (i filamenti che circondano le spighe), alto circa 1 metro e </a:t>
            </a:r>
            <a:r>
              <a:rPr lang="it-IT" dirty="0" smtClean="0">
                <a:solidFill>
                  <a:srgbClr val="444444"/>
                </a:solidFill>
                <a:latin typeface="Oxygen"/>
              </a:rPr>
              <a:t>60 </a:t>
            </a:r>
            <a:r>
              <a:rPr lang="it-IT" dirty="0">
                <a:solidFill>
                  <a:srgbClr val="444444"/>
                </a:solidFill>
                <a:latin typeface="Oxygen"/>
              </a:rPr>
              <a:t>cm – più alto rispetto al comune frumento - con un </a:t>
            </a:r>
            <a:r>
              <a:rPr lang="it-IT" dirty="0" smtClean="0">
                <a:solidFill>
                  <a:srgbClr val="444444"/>
                </a:solidFill>
                <a:latin typeface="Oxygen"/>
              </a:rPr>
              <a:t>elevato valore nutrizionale rispetto a tante varietà oggi comunemente </a:t>
            </a:r>
            <a:r>
              <a:rPr lang="it-IT" dirty="0">
                <a:solidFill>
                  <a:srgbClr val="444444"/>
                </a:solidFill>
                <a:latin typeface="Oxygen"/>
              </a:rPr>
              <a:t>utilizzate e con una resa decisamente maggiore rispetto alle produzioni </a:t>
            </a:r>
            <a:r>
              <a:rPr lang="it-IT" dirty="0" smtClean="0">
                <a:solidFill>
                  <a:srgbClr val="444444"/>
                </a:solidFill>
                <a:latin typeface="Oxygen"/>
              </a:rPr>
              <a:t>dell’epoca.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43882" y="615536"/>
            <a:ext cx="5174562" cy="426691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797705" y="5636525"/>
            <a:ext cx="4266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Pasta prodotta con grano Senatore Cappelli dal pastificio Cardone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2591893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"/>
            <a:ext cx="11130887" cy="545910"/>
          </a:xfrm>
        </p:spPr>
        <p:txBody>
          <a:bodyPr/>
          <a:lstStyle/>
          <a:p>
            <a:pPr algn="ctr"/>
            <a:r>
              <a:rPr lang="it-IT" sz="2000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Pastificio Cardone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3916907"/>
            <a:ext cx="11226421" cy="2941092"/>
          </a:xfrm>
        </p:spPr>
        <p:txBody>
          <a:bodyPr>
            <a:normAutofit fontScale="62500" lnSpcReduction="20000"/>
          </a:bodyPr>
          <a:lstStyle/>
          <a:p>
            <a:pPr algn="just" fontAlgn="base"/>
            <a:r>
              <a:rPr lang="it-IT" dirty="0"/>
              <a:t>Il grano Cappelli viene considerato il padre del grano duro, definito negli anni 30 “razza eletta</a:t>
            </a:r>
            <a:r>
              <a:rPr lang="it-IT" dirty="0" smtClean="0"/>
              <a:t>” si diffuse moltissimo in Italia durante il Fascismo, </a:t>
            </a:r>
            <a:r>
              <a:rPr lang="it-IT" dirty="0" err="1"/>
              <a:t>é</a:t>
            </a:r>
            <a:r>
              <a:rPr lang="it-IT" dirty="0"/>
              <a:t> un grano duro rustico che predilige i terreni poveri e argillosi. </a:t>
            </a:r>
            <a:endParaRPr lang="it-IT" dirty="0" smtClean="0"/>
          </a:p>
          <a:p>
            <a:pPr algn="just" fontAlgn="base"/>
            <a:r>
              <a:rPr lang="it-IT" dirty="0" smtClean="0"/>
              <a:t>Detiene </a:t>
            </a:r>
            <a:r>
              <a:rPr lang="it-IT" dirty="0">
                <a:solidFill>
                  <a:srgbClr val="FF0000"/>
                </a:solidFill>
              </a:rPr>
              <a:t>eccellenti qualità </a:t>
            </a:r>
            <a:r>
              <a:rPr lang="it-IT" dirty="0" smtClean="0">
                <a:solidFill>
                  <a:srgbClr val="FF0000"/>
                </a:solidFill>
              </a:rPr>
              <a:t>nutrizionali, ha </a:t>
            </a:r>
            <a:r>
              <a:rPr lang="it-IT" dirty="0" smtClean="0"/>
              <a:t>un </a:t>
            </a:r>
            <a:r>
              <a:rPr lang="it-IT" dirty="0">
                <a:solidFill>
                  <a:srgbClr val="FF0000"/>
                </a:solidFill>
              </a:rPr>
              <a:t>alto valore </a:t>
            </a:r>
            <a:r>
              <a:rPr lang="it-IT" dirty="0" smtClean="0">
                <a:solidFill>
                  <a:srgbClr val="FF0000"/>
                </a:solidFill>
              </a:rPr>
              <a:t>proteico </a:t>
            </a:r>
            <a:r>
              <a:rPr lang="it-IT" dirty="0" smtClean="0"/>
              <a:t>(in </a:t>
            </a:r>
            <a:r>
              <a:rPr lang="it-IT" dirty="0"/>
              <a:t>Puglia </a:t>
            </a:r>
            <a:r>
              <a:rPr lang="it-IT" dirty="0" smtClean="0"/>
              <a:t>tale caratteristica </a:t>
            </a:r>
            <a:r>
              <a:rPr lang="it-IT" dirty="0"/>
              <a:t>gli </a:t>
            </a:r>
            <a:r>
              <a:rPr lang="it-IT" dirty="0" smtClean="0"/>
              <a:t>è valsa </a:t>
            </a:r>
            <a:r>
              <a:rPr lang="it-IT" dirty="0"/>
              <a:t>l’appellativo di “ carne dei poveri</a:t>
            </a:r>
            <a:r>
              <a:rPr lang="it-IT" dirty="0" smtClean="0"/>
              <a:t>”), </a:t>
            </a:r>
            <a:r>
              <a:rPr lang="it-IT" sz="2900" dirty="0"/>
              <a:t>è ricco in aminoacidi, vitamine e minerali, altamente digeribile, è resistente </a:t>
            </a:r>
            <a:r>
              <a:rPr lang="it-IT" dirty="0"/>
              <a:t>alla cottura (pasta al dente) e di colore giallo ambra </a:t>
            </a:r>
            <a:r>
              <a:rPr lang="it-IT" dirty="0" smtClean="0"/>
              <a:t>tipico </a:t>
            </a:r>
            <a:r>
              <a:rPr lang="it-IT" dirty="0"/>
              <a:t>della pasta </a:t>
            </a:r>
            <a:r>
              <a:rPr lang="it-IT" dirty="0" smtClean="0"/>
              <a:t>italiana.</a:t>
            </a:r>
            <a:endParaRPr lang="it-IT" dirty="0"/>
          </a:p>
          <a:p>
            <a:pPr algn="just" fontAlgn="base"/>
            <a:r>
              <a:rPr lang="it-IT" dirty="0"/>
              <a:t>Le sue spighe sono alte più di 150 </a:t>
            </a:r>
            <a:r>
              <a:rPr lang="it-IT" dirty="0" smtClean="0"/>
              <a:t>cm, la </a:t>
            </a:r>
            <a:r>
              <a:rPr lang="it-IT" dirty="0"/>
              <a:t>notevole altezza ha reso questa varietà difficile da coltivare perché facile al piegamento e coricamento a causa dell’azione del vento e della pioggia. </a:t>
            </a:r>
            <a:r>
              <a:rPr lang="it-IT" dirty="0" smtClean="0"/>
              <a:t>Per questo negli </a:t>
            </a:r>
            <a:r>
              <a:rPr lang="it-IT" dirty="0"/>
              <a:t>anni </a:t>
            </a:r>
            <a:r>
              <a:rPr lang="it-IT" dirty="0" smtClean="0"/>
              <a:t>’70 </a:t>
            </a:r>
            <a:r>
              <a:rPr lang="it-IT" dirty="0">
                <a:solidFill>
                  <a:srgbClr val="00B050"/>
                </a:solidFill>
              </a:rPr>
              <a:t>venne sostituito</a:t>
            </a:r>
            <a:r>
              <a:rPr lang="it-IT" dirty="0"/>
              <a:t>, </a:t>
            </a:r>
            <a:r>
              <a:rPr lang="it-IT" dirty="0" smtClean="0"/>
              <a:t>da altre varietà più facili da coltivare e raccogliere</a:t>
            </a:r>
          </a:p>
          <a:p>
            <a:pPr algn="just" fontAlgn="base"/>
            <a:r>
              <a:rPr lang="it-IT" dirty="0" smtClean="0"/>
              <a:t>Similmente </a:t>
            </a:r>
            <a:r>
              <a:rPr lang="it-IT" dirty="0"/>
              <a:t>a tutti i grani antichi, il grano “Senatore Cappelli”, con la sua altezza  e il suo apparato radicale sviluppato, </a:t>
            </a:r>
            <a:r>
              <a:rPr lang="it-IT" dirty="0">
                <a:solidFill>
                  <a:srgbClr val="FF0000"/>
                </a:solidFill>
              </a:rPr>
              <a:t>soffoca le malerbe con conseguente limitazione del  ricorso ai diserbanti e ad altre sostanze di sintesi </a:t>
            </a:r>
            <a:r>
              <a:rPr lang="it-IT" dirty="0" smtClean="0">
                <a:solidFill>
                  <a:srgbClr val="FF0000"/>
                </a:solidFill>
              </a:rPr>
              <a:t>chimica</a:t>
            </a:r>
            <a:r>
              <a:rPr lang="it-IT" dirty="0" smtClean="0"/>
              <a:t>, e per questo oggi si sta reintroducendo in </a:t>
            </a:r>
            <a:r>
              <a:rPr lang="it-IT" dirty="0"/>
              <a:t>alcune regioni </a:t>
            </a:r>
            <a:r>
              <a:rPr lang="it-IT" dirty="0" smtClean="0"/>
              <a:t>italiane, tra cui la Puglia.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Picture 2" descr="http://www.masseriadetursi.it/dati/upload/images/r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25" y="893578"/>
            <a:ext cx="7305268" cy="29004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775510" y="1050878"/>
            <a:ext cx="3029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La caratteristica spiga del grano Senatore Cappelli con le ariste nere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24492645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1706</Words>
  <Application>Microsoft Office PowerPoint</Application>
  <PresentationFormat>Personalizzato</PresentationFormat>
  <Paragraphs>114</Paragraphs>
  <Slides>15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Tema di Office</vt:lpstr>
      <vt:lpstr>Pastificio Cardone </vt:lpstr>
      <vt:lpstr>                Pastificio Cardone</vt:lpstr>
      <vt:lpstr>Pastificio Cardone</vt:lpstr>
      <vt:lpstr>Pastificio Cardone Meno pesticidi nel nostro organismo mangiando Bio</vt:lpstr>
      <vt:lpstr>Pastificio Cardone  Pasta prodotta e molita in Italia  per evitare di ingerire micotossine cancerogene</vt:lpstr>
      <vt:lpstr>Pastificio Cardone Pasta prodotta e molita in Italia  per evitare di ingerire micotossine cancerogene</vt:lpstr>
      <vt:lpstr>PASTIFICIO CARDONE</vt:lpstr>
      <vt:lpstr>                      PASTIFICIO CARDONE</vt:lpstr>
      <vt:lpstr>Pastificio Cardone</vt:lpstr>
      <vt:lpstr>Pastificio Cardone</vt:lpstr>
      <vt:lpstr>Pastificio Cardone</vt:lpstr>
      <vt:lpstr>Pastificio Cardone</vt:lpstr>
      <vt:lpstr>Pastificio Cardone</vt:lpstr>
      <vt:lpstr>Pastificio Cardone</vt:lpstr>
      <vt:lpstr>Diapositiva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Pastificio Cardone</dc:title>
  <dc:creator>Toshiba-Pc</dc:creator>
  <cp:lastModifiedBy>Utente</cp:lastModifiedBy>
  <cp:revision>58</cp:revision>
  <dcterms:created xsi:type="dcterms:W3CDTF">2014-06-05T16:39:06Z</dcterms:created>
  <dcterms:modified xsi:type="dcterms:W3CDTF">2014-06-11T21:33:46Z</dcterms:modified>
</cp:coreProperties>
</file>