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4" r:id="rId2"/>
    <p:sldId id="273" r:id="rId3"/>
    <p:sldId id="271" r:id="rId4"/>
    <p:sldId id="272" r:id="rId5"/>
    <p:sldId id="276" r:id="rId6"/>
    <p:sldId id="283" r:id="rId7"/>
    <p:sldId id="279" r:id="rId8"/>
    <p:sldId id="280" r:id="rId9"/>
    <p:sldId id="281" r:id="rId10"/>
    <p:sldId id="277" r:id="rId11"/>
    <p:sldId id="282" r:id="rId12"/>
    <p:sldId id="284" r:id="rId13"/>
    <p:sldId id="285"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059" autoAdjust="0"/>
    <p:restoredTop sz="94660"/>
  </p:normalViewPr>
  <p:slideViewPr>
    <p:cSldViewPr snapToGrid="0">
      <p:cViewPr varScale="1">
        <p:scale>
          <a:sx n="80" d="100"/>
          <a:sy n="80" d="100"/>
        </p:scale>
        <p:origin x="-43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30077A-75D7-4CE6-8286-E2E75097E1E1}" type="datetimeFigureOut">
              <a:rPr lang="it-IT" smtClean="0"/>
              <a:pPr/>
              <a:t>11/06/2014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D877C-54D8-41A1-B931-F065E2D10496}" type="slidenum">
              <a:rPr lang="it-IT" smtClean="0"/>
              <a:pPr/>
              <a:t>‹N›</a:t>
            </a:fld>
            <a:endParaRPr lang="it-IT"/>
          </a:p>
        </p:txBody>
      </p:sp>
    </p:spTree>
    <p:extLst>
      <p:ext uri="{BB962C8B-B14F-4D97-AF65-F5344CB8AC3E}">
        <p14:creationId xmlns="" xmlns:p14="http://schemas.microsoft.com/office/powerpoint/2010/main" val="3493070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9ED877C-54D8-41A1-B931-F065E2D10496}" type="slidenum">
              <a:rPr lang="it-IT" smtClean="0"/>
              <a:pPr/>
              <a:t>3</a:t>
            </a:fld>
            <a:endParaRPr lang="it-IT"/>
          </a:p>
        </p:txBody>
      </p:sp>
    </p:spTree>
    <p:extLst>
      <p:ext uri="{BB962C8B-B14F-4D97-AF65-F5344CB8AC3E}">
        <p14:creationId xmlns="" xmlns:p14="http://schemas.microsoft.com/office/powerpoint/2010/main" val="283542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841945C-B0A1-423E-BF59-E9A61F0A707D}" type="datetimeFigureOut">
              <a:rPr lang="it-IT" smtClean="0"/>
              <a:pPr/>
              <a:t>11/06/2014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357BED-40A6-4340-BE51-8AD8C8EFC08D}" type="slidenum">
              <a:rPr lang="it-IT" smtClean="0"/>
              <a:pPr/>
              <a:t>‹N›</a:t>
            </a:fld>
            <a:endParaRPr lang="it-IT"/>
          </a:p>
        </p:txBody>
      </p:sp>
    </p:spTree>
    <p:extLst>
      <p:ext uri="{BB962C8B-B14F-4D97-AF65-F5344CB8AC3E}">
        <p14:creationId xmlns="" xmlns:p14="http://schemas.microsoft.com/office/powerpoint/2010/main" val="1429526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841945C-B0A1-423E-BF59-E9A61F0A707D}" type="datetimeFigureOut">
              <a:rPr lang="it-IT" smtClean="0"/>
              <a:pPr/>
              <a:t>11/06/2014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357BED-40A6-4340-BE51-8AD8C8EFC08D}" type="slidenum">
              <a:rPr lang="it-IT" smtClean="0"/>
              <a:pPr/>
              <a:t>‹N›</a:t>
            </a:fld>
            <a:endParaRPr lang="it-IT"/>
          </a:p>
        </p:txBody>
      </p:sp>
    </p:spTree>
    <p:extLst>
      <p:ext uri="{BB962C8B-B14F-4D97-AF65-F5344CB8AC3E}">
        <p14:creationId xmlns="" xmlns:p14="http://schemas.microsoft.com/office/powerpoint/2010/main" val="1484654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841945C-B0A1-423E-BF59-E9A61F0A707D}" type="datetimeFigureOut">
              <a:rPr lang="it-IT" smtClean="0"/>
              <a:pPr/>
              <a:t>11/06/2014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357BED-40A6-4340-BE51-8AD8C8EFC08D}" type="slidenum">
              <a:rPr lang="it-IT" smtClean="0"/>
              <a:pPr/>
              <a:t>‹N›</a:t>
            </a:fld>
            <a:endParaRPr lang="it-IT"/>
          </a:p>
        </p:txBody>
      </p:sp>
    </p:spTree>
    <p:extLst>
      <p:ext uri="{BB962C8B-B14F-4D97-AF65-F5344CB8AC3E}">
        <p14:creationId xmlns="" xmlns:p14="http://schemas.microsoft.com/office/powerpoint/2010/main" val="3873092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841945C-B0A1-423E-BF59-E9A61F0A707D}" type="datetimeFigureOut">
              <a:rPr lang="it-IT" smtClean="0"/>
              <a:pPr/>
              <a:t>11/06/2014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357BED-40A6-4340-BE51-8AD8C8EFC08D}" type="slidenum">
              <a:rPr lang="it-IT" smtClean="0"/>
              <a:pPr/>
              <a:t>‹N›</a:t>
            </a:fld>
            <a:endParaRPr lang="it-IT"/>
          </a:p>
        </p:txBody>
      </p:sp>
    </p:spTree>
    <p:extLst>
      <p:ext uri="{BB962C8B-B14F-4D97-AF65-F5344CB8AC3E}">
        <p14:creationId xmlns="" xmlns:p14="http://schemas.microsoft.com/office/powerpoint/2010/main" val="154816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841945C-B0A1-423E-BF59-E9A61F0A707D}" type="datetimeFigureOut">
              <a:rPr lang="it-IT" smtClean="0"/>
              <a:pPr/>
              <a:t>11/06/2014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357BED-40A6-4340-BE51-8AD8C8EFC08D}" type="slidenum">
              <a:rPr lang="it-IT" smtClean="0"/>
              <a:pPr/>
              <a:t>‹N›</a:t>
            </a:fld>
            <a:endParaRPr lang="it-IT"/>
          </a:p>
        </p:txBody>
      </p:sp>
    </p:spTree>
    <p:extLst>
      <p:ext uri="{BB962C8B-B14F-4D97-AF65-F5344CB8AC3E}">
        <p14:creationId xmlns="" xmlns:p14="http://schemas.microsoft.com/office/powerpoint/2010/main" val="70062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841945C-B0A1-423E-BF59-E9A61F0A707D}" type="datetimeFigureOut">
              <a:rPr lang="it-IT" smtClean="0"/>
              <a:pPr/>
              <a:t>11/06/2014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C357BED-40A6-4340-BE51-8AD8C8EFC08D}" type="slidenum">
              <a:rPr lang="it-IT" smtClean="0"/>
              <a:pPr/>
              <a:t>‹N›</a:t>
            </a:fld>
            <a:endParaRPr lang="it-IT"/>
          </a:p>
        </p:txBody>
      </p:sp>
    </p:spTree>
    <p:extLst>
      <p:ext uri="{BB962C8B-B14F-4D97-AF65-F5344CB8AC3E}">
        <p14:creationId xmlns="" xmlns:p14="http://schemas.microsoft.com/office/powerpoint/2010/main" val="48022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841945C-B0A1-423E-BF59-E9A61F0A707D}" type="datetimeFigureOut">
              <a:rPr lang="it-IT" smtClean="0"/>
              <a:pPr/>
              <a:t>11/06/2014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C357BED-40A6-4340-BE51-8AD8C8EFC08D}" type="slidenum">
              <a:rPr lang="it-IT" smtClean="0"/>
              <a:pPr/>
              <a:t>‹N›</a:t>
            </a:fld>
            <a:endParaRPr lang="it-IT"/>
          </a:p>
        </p:txBody>
      </p:sp>
    </p:spTree>
    <p:extLst>
      <p:ext uri="{BB962C8B-B14F-4D97-AF65-F5344CB8AC3E}">
        <p14:creationId xmlns="" xmlns:p14="http://schemas.microsoft.com/office/powerpoint/2010/main" val="2312784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841945C-B0A1-423E-BF59-E9A61F0A707D}" type="datetimeFigureOut">
              <a:rPr lang="it-IT" smtClean="0"/>
              <a:pPr/>
              <a:t>11/06/2014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C357BED-40A6-4340-BE51-8AD8C8EFC08D}" type="slidenum">
              <a:rPr lang="it-IT" smtClean="0"/>
              <a:pPr/>
              <a:t>‹N›</a:t>
            </a:fld>
            <a:endParaRPr lang="it-IT"/>
          </a:p>
        </p:txBody>
      </p:sp>
    </p:spTree>
    <p:extLst>
      <p:ext uri="{BB962C8B-B14F-4D97-AF65-F5344CB8AC3E}">
        <p14:creationId xmlns="" xmlns:p14="http://schemas.microsoft.com/office/powerpoint/2010/main" val="357466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841945C-B0A1-423E-BF59-E9A61F0A707D}" type="datetimeFigureOut">
              <a:rPr lang="it-IT" smtClean="0"/>
              <a:pPr/>
              <a:t>11/06/2014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C357BED-40A6-4340-BE51-8AD8C8EFC08D}" type="slidenum">
              <a:rPr lang="it-IT" smtClean="0"/>
              <a:pPr/>
              <a:t>‹N›</a:t>
            </a:fld>
            <a:endParaRPr lang="it-IT"/>
          </a:p>
        </p:txBody>
      </p:sp>
    </p:spTree>
    <p:extLst>
      <p:ext uri="{BB962C8B-B14F-4D97-AF65-F5344CB8AC3E}">
        <p14:creationId xmlns="" xmlns:p14="http://schemas.microsoft.com/office/powerpoint/2010/main" val="2783125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841945C-B0A1-423E-BF59-E9A61F0A707D}" type="datetimeFigureOut">
              <a:rPr lang="it-IT" smtClean="0"/>
              <a:pPr/>
              <a:t>11/06/2014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C357BED-40A6-4340-BE51-8AD8C8EFC08D}" type="slidenum">
              <a:rPr lang="it-IT" smtClean="0"/>
              <a:pPr/>
              <a:t>‹N›</a:t>
            </a:fld>
            <a:endParaRPr lang="it-IT"/>
          </a:p>
        </p:txBody>
      </p:sp>
    </p:spTree>
    <p:extLst>
      <p:ext uri="{BB962C8B-B14F-4D97-AF65-F5344CB8AC3E}">
        <p14:creationId xmlns="" xmlns:p14="http://schemas.microsoft.com/office/powerpoint/2010/main" val="1663806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841945C-B0A1-423E-BF59-E9A61F0A707D}" type="datetimeFigureOut">
              <a:rPr lang="it-IT" smtClean="0"/>
              <a:pPr/>
              <a:t>11/06/2014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C357BED-40A6-4340-BE51-8AD8C8EFC08D}" type="slidenum">
              <a:rPr lang="it-IT" smtClean="0"/>
              <a:pPr/>
              <a:t>‹N›</a:t>
            </a:fld>
            <a:endParaRPr lang="it-IT"/>
          </a:p>
        </p:txBody>
      </p:sp>
    </p:spTree>
    <p:extLst>
      <p:ext uri="{BB962C8B-B14F-4D97-AF65-F5344CB8AC3E}">
        <p14:creationId xmlns="" xmlns:p14="http://schemas.microsoft.com/office/powerpoint/2010/main" val="3545223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1945C-B0A1-423E-BF59-E9A61F0A707D}" type="datetimeFigureOut">
              <a:rPr lang="it-IT" smtClean="0"/>
              <a:pPr/>
              <a:t>11/06/2014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357BED-40A6-4340-BE51-8AD8C8EFC08D}" type="slidenum">
              <a:rPr lang="it-IT" smtClean="0"/>
              <a:pPr/>
              <a:t>‹N›</a:t>
            </a:fld>
            <a:endParaRPr lang="it-IT"/>
          </a:p>
        </p:txBody>
      </p:sp>
    </p:spTree>
    <p:extLst>
      <p:ext uri="{BB962C8B-B14F-4D97-AF65-F5344CB8AC3E}">
        <p14:creationId xmlns="" xmlns:p14="http://schemas.microsoft.com/office/powerpoint/2010/main" val="2644812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cid:image003.gif@01CEF761.69CC2D00" TargetMode="External"/><Relationship Id="rId7" Type="http://schemas.openxmlformats.org/officeDocument/2006/relationships/image" Target="cid:image005.jpg@01CEF761.69CC2D00" TargetMode="External"/><Relationship Id="rId2" Type="http://schemas.openxmlformats.org/officeDocument/2006/relationships/image" Target="../media/image22.gif"/><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cid:image004.gif@01CEF761.69CC2D00" TargetMode="External"/><Relationship Id="rId4" Type="http://schemas.openxmlformats.org/officeDocument/2006/relationships/image" Target="../media/image23.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158854" y="1122363"/>
            <a:ext cx="5509146" cy="419834"/>
          </a:xfrm>
        </p:spPr>
        <p:txBody>
          <a:bodyPr>
            <a:noAutofit/>
          </a:bodyPr>
          <a:lstStyle/>
          <a:p>
            <a:r>
              <a:rPr lang="it-IT" sz="3600" b="1" dirty="0">
                <a:solidFill>
                  <a:srgbClr val="FF0000"/>
                </a:solidFill>
                <a:latin typeface="Lucida Calligraphy" panose="03010101010101010101" pitchFamily="66" charset="0"/>
              </a:rPr>
              <a:t>SALUMIFICIO SANTORO</a:t>
            </a:r>
            <a:endParaRPr lang="it-IT" sz="3600" dirty="0">
              <a:latin typeface="Lucida Calligraphy" panose="03010101010101010101" pitchFamily="66" charset="0"/>
            </a:endParaRPr>
          </a:p>
        </p:txBody>
      </p:sp>
      <p:sp>
        <p:nvSpPr>
          <p:cNvPr id="3" name="Sottotitolo 2"/>
          <p:cNvSpPr>
            <a:spLocks noGrp="1"/>
          </p:cNvSpPr>
          <p:nvPr>
            <p:ph type="subTitle" idx="1"/>
          </p:nvPr>
        </p:nvSpPr>
        <p:spPr>
          <a:xfrm>
            <a:off x="5158854" y="1637731"/>
            <a:ext cx="5509146" cy="4858603"/>
          </a:xfrm>
        </p:spPr>
        <p:txBody>
          <a:bodyPr>
            <a:normAutofit fontScale="92500" lnSpcReduction="20000"/>
          </a:bodyPr>
          <a:lstStyle/>
          <a:p>
            <a:r>
              <a:rPr lang="it-IT" b="1" dirty="0">
                <a:solidFill>
                  <a:srgbClr val="00B050"/>
                </a:solidFill>
                <a:latin typeface="Lucida Calligraphy" panose="03010101010101010101" pitchFamily="66" charset="0"/>
              </a:rPr>
              <a:t>d</a:t>
            </a:r>
            <a:r>
              <a:rPr lang="it-IT" b="1" dirty="0" smtClean="0">
                <a:solidFill>
                  <a:srgbClr val="00B050"/>
                </a:solidFill>
                <a:latin typeface="Lucida Calligraphy" panose="03010101010101010101" pitchFamily="66" charset="0"/>
              </a:rPr>
              <a:t>i Tarì </a:t>
            </a:r>
            <a:r>
              <a:rPr lang="it-IT" b="1" dirty="0">
                <a:solidFill>
                  <a:srgbClr val="00B050"/>
                </a:solidFill>
                <a:latin typeface="Lucida Calligraphy" panose="03010101010101010101" pitchFamily="66" charset="0"/>
              </a:rPr>
              <a:t>Domenico</a:t>
            </a:r>
          </a:p>
          <a:p>
            <a:r>
              <a:rPr lang="it-IT" dirty="0"/>
              <a:t> </a:t>
            </a:r>
          </a:p>
          <a:p>
            <a:pPr algn="just"/>
            <a:r>
              <a:rPr lang="it-IT" dirty="0"/>
              <a:t>Oggi 3 giugno 2014 abbiamo visitato il salumificio Santoro a Cisternino, in provincia di Brindisi. </a:t>
            </a:r>
            <a:endParaRPr lang="it-IT" dirty="0" smtClean="0"/>
          </a:p>
          <a:p>
            <a:pPr algn="just"/>
            <a:r>
              <a:rPr lang="it-IT" dirty="0" smtClean="0"/>
              <a:t>Ci </a:t>
            </a:r>
            <a:r>
              <a:rPr lang="it-IT" dirty="0"/>
              <a:t>hanno illustrato i prodotti dell’azienda, in particolare la loro specialità: il </a:t>
            </a:r>
            <a:r>
              <a:rPr lang="it-IT" dirty="0">
                <a:solidFill>
                  <a:srgbClr val="FF0000"/>
                </a:solidFill>
              </a:rPr>
              <a:t>capocollo di Martina </a:t>
            </a:r>
            <a:r>
              <a:rPr lang="it-IT" dirty="0" smtClean="0">
                <a:solidFill>
                  <a:srgbClr val="FF0000"/>
                </a:solidFill>
              </a:rPr>
              <a:t>Franca</a:t>
            </a:r>
            <a:r>
              <a:rPr lang="it-IT" dirty="0" smtClean="0"/>
              <a:t> che è realizzato utilizzando una parte anatomica intera (la parte tra la testa e il collo, da cui il nome). </a:t>
            </a:r>
          </a:p>
          <a:p>
            <a:pPr algn="just"/>
            <a:r>
              <a:rPr lang="it-IT" dirty="0" smtClean="0"/>
              <a:t>Poi ci hanno spiegato la lavorazione dei prodotti ottenuti da carni macinate come la soppressata, ed i vari tipi di insaccati di loro produzione. Tutti accomunati dal fatto che sono messi a bagno nella </a:t>
            </a:r>
            <a:r>
              <a:rPr lang="it-IT" dirty="0" err="1" smtClean="0"/>
              <a:t>Verdeca</a:t>
            </a:r>
            <a:r>
              <a:rPr lang="it-IT" dirty="0" smtClean="0"/>
              <a:t>, uno dei vini tipici della </a:t>
            </a:r>
            <a:r>
              <a:rPr lang="it-IT" dirty="0" smtClean="0">
                <a:solidFill>
                  <a:srgbClr val="FF0000"/>
                </a:solidFill>
              </a:rPr>
              <a:t>Valle D’Itria</a:t>
            </a:r>
            <a:r>
              <a:rPr lang="it-IT" dirty="0" smtClean="0"/>
              <a:t>. </a:t>
            </a:r>
            <a:endParaRPr lang="it-IT" dirty="0"/>
          </a:p>
        </p:txBody>
      </p:sp>
      <p:pic>
        <p:nvPicPr>
          <p:cNvPr id="4100" name="Picture 4" descr="Capocollo di Martina Franc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0641" y="754742"/>
            <a:ext cx="5068213" cy="508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38447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31809" y="365125"/>
            <a:ext cx="5921991" cy="562923"/>
          </a:xfrm>
        </p:spPr>
        <p:txBody>
          <a:bodyPr>
            <a:noAutofit/>
          </a:bodyPr>
          <a:lstStyle/>
          <a:p>
            <a:pPr algn="ctr"/>
            <a:r>
              <a:rPr lang="it-IT" sz="3600" b="1" dirty="0">
                <a:solidFill>
                  <a:srgbClr val="FF0000"/>
                </a:solidFill>
                <a:latin typeface="Lucida Calligraphy" panose="03010101010101010101" pitchFamily="66" charset="0"/>
              </a:rPr>
              <a:t>SALUMIFICIO SANTORO</a:t>
            </a:r>
            <a:endParaRPr lang="it-IT" sz="3600" dirty="0">
              <a:latin typeface="Lucida Calligraphy" panose="03010101010101010101" pitchFamily="66" charset="0"/>
            </a:endParaRPr>
          </a:p>
        </p:txBody>
      </p:sp>
      <p:sp>
        <p:nvSpPr>
          <p:cNvPr id="3" name="Segnaposto contenuto 2"/>
          <p:cNvSpPr>
            <a:spLocks noGrp="1"/>
          </p:cNvSpPr>
          <p:nvPr>
            <p:ph idx="1"/>
          </p:nvPr>
        </p:nvSpPr>
        <p:spPr>
          <a:xfrm>
            <a:off x="5431809" y="1296536"/>
            <a:ext cx="5921991" cy="5308979"/>
          </a:xfrm>
        </p:spPr>
        <p:txBody>
          <a:bodyPr>
            <a:normAutofit fontScale="85000" lnSpcReduction="20000"/>
          </a:bodyPr>
          <a:lstStyle/>
          <a:p>
            <a:pPr marL="0" indent="0" algn="just">
              <a:buNone/>
            </a:pPr>
            <a:r>
              <a:rPr lang="it-IT" dirty="0"/>
              <a:t>Il prodotto viene gestito in condizioni di </a:t>
            </a:r>
            <a:r>
              <a:rPr lang="it-IT" dirty="0">
                <a:solidFill>
                  <a:srgbClr val="FF0000"/>
                </a:solidFill>
              </a:rPr>
              <a:t>temperatura ed umidità controllate</a:t>
            </a:r>
            <a:r>
              <a:rPr lang="it-IT" dirty="0"/>
              <a:t>: i primi giorni, nella fase di asciugatura, la temperatura iniziale deve essere di 24 gradi e l’umidità del 60-65 %;  per i successivi 15 giorni, la temperatura deve essere mantenuta intorno ai 15 gradi e </a:t>
            </a:r>
            <a:r>
              <a:rPr lang="it-IT" dirty="0" smtClean="0"/>
              <a:t>l’umidità </a:t>
            </a:r>
            <a:r>
              <a:rPr lang="it-IT" dirty="0"/>
              <a:t>al 70-75%. Poi viene </a:t>
            </a:r>
            <a:r>
              <a:rPr lang="it-IT" dirty="0" smtClean="0"/>
              <a:t>il capocollo viene fatto </a:t>
            </a:r>
            <a:r>
              <a:rPr lang="it-IT" dirty="0"/>
              <a:t>stagionare per </a:t>
            </a:r>
            <a:r>
              <a:rPr lang="it-IT" dirty="0" smtClean="0"/>
              <a:t>almeno </a:t>
            </a:r>
            <a:r>
              <a:rPr lang="it-IT" dirty="0"/>
              <a:t>4 </a:t>
            </a:r>
            <a:r>
              <a:rPr lang="it-IT" dirty="0" smtClean="0"/>
              <a:t>mesi (120 giorni) </a:t>
            </a:r>
            <a:r>
              <a:rPr lang="it-IT" dirty="0"/>
              <a:t>e, infine, viene fatto riposare nella cella di </a:t>
            </a:r>
            <a:r>
              <a:rPr lang="it-IT" dirty="0" smtClean="0"/>
              <a:t>affinatura (ulteriore stagionatura). </a:t>
            </a:r>
          </a:p>
          <a:p>
            <a:pPr marL="0" indent="0" algn="just">
              <a:buNone/>
            </a:pPr>
            <a:endParaRPr lang="it-IT" dirty="0"/>
          </a:p>
          <a:p>
            <a:pPr marL="0" indent="0" algn="just">
              <a:buNone/>
            </a:pPr>
            <a:r>
              <a:rPr lang="it-IT" dirty="0" smtClean="0"/>
              <a:t>Si </a:t>
            </a:r>
            <a:r>
              <a:rPr lang="it-IT" dirty="0"/>
              <a:t>producono anche salumi con macinatura medio/grande della carne. La stagionatura dei </a:t>
            </a:r>
            <a:r>
              <a:rPr lang="it-IT" dirty="0" smtClean="0"/>
              <a:t>salami richiede un tempo inferiore del capocollo: </a:t>
            </a:r>
            <a:r>
              <a:rPr lang="it-IT" dirty="0"/>
              <a:t>è di circa 40/45 giorni e varia in funzione della pezzatura.</a:t>
            </a:r>
          </a:p>
          <a:p>
            <a:pPr marL="0" indent="0">
              <a:buNone/>
            </a:pPr>
            <a:endParaRPr lang="it-IT" dirty="0"/>
          </a:p>
        </p:txBody>
      </p:sp>
      <p:pic>
        <p:nvPicPr>
          <p:cNvPr id="4" name="Immagine 3"/>
          <p:cNvPicPr>
            <a:picLocks noChangeAspect="1"/>
          </p:cNvPicPr>
          <p:nvPr/>
        </p:nvPicPr>
        <p:blipFill rotWithShape="1">
          <a:blip r:embed="rId2" cstate="print">
            <a:extLst>
              <a:ext uri="{28A0092B-C50C-407E-A947-70E740481C1C}">
                <a14:useLocalDpi xmlns="" xmlns:a14="http://schemas.microsoft.com/office/drawing/2010/main" val="0"/>
              </a:ext>
            </a:extLst>
          </a:blip>
          <a:srcRect l="28133" t="-796" b="8329"/>
          <a:stretch/>
        </p:blipFill>
        <p:spPr>
          <a:xfrm>
            <a:off x="764274" y="0"/>
            <a:ext cx="4409649" cy="7161544"/>
          </a:xfrm>
          <a:prstGeom prst="rect">
            <a:avLst/>
          </a:prstGeom>
        </p:spPr>
      </p:pic>
    </p:spTree>
    <p:extLst>
      <p:ext uri="{BB962C8B-B14F-4D97-AF65-F5344CB8AC3E}">
        <p14:creationId xmlns="" xmlns:p14="http://schemas.microsoft.com/office/powerpoint/2010/main" val="3994286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600" b="1" dirty="0">
                <a:solidFill>
                  <a:srgbClr val="FF0000"/>
                </a:solidFill>
                <a:latin typeface="Lucida Calligraphy" panose="03010101010101010101" pitchFamily="66" charset="0"/>
              </a:rPr>
              <a:t>SALUMIFICIO SANTORO</a:t>
            </a:r>
            <a:endParaRPr lang="it-IT" sz="3600" dirty="0">
              <a:latin typeface="Lucida Calligraphy" panose="03010101010101010101" pitchFamily="66" charset="0"/>
            </a:endParaRPr>
          </a:p>
        </p:txBody>
      </p:sp>
      <p:pic>
        <p:nvPicPr>
          <p:cNvPr id="1030" name="Picture 6" descr="http://www.inviatoquotidiano.it/sites/default/files/styles/main_section_article/public/articles/2column/502f6532c6ba5d34a6000023.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17973" y="1814250"/>
            <a:ext cx="6755642" cy="4567162"/>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asellaDiTesto 5"/>
          <p:cNvSpPr txBox="1"/>
          <p:nvPr/>
        </p:nvSpPr>
        <p:spPr>
          <a:xfrm>
            <a:off x="1214651" y="1405719"/>
            <a:ext cx="9444250" cy="646331"/>
          </a:xfrm>
          <a:prstGeom prst="rect">
            <a:avLst/>
          </a:prstGeom>
          <a:noFill/>
        </p:spPr>
        <p:txBody>
          <a:bodyPr wrap="square" rtlCol="0">
            <a:spAutoFit/>
          </a:bodyPr>
          <a:lstStyle/>
          <a:p>
            <a:pPr algn="ctr"/>
            <a:r>
              <a:rPr lang="it-IT" b="1" dirty="0">
                <a:solidFill>
                  <a:srgbClr val="00B050"/>
                </a:solidFill>
              </a:rPr>
              <a:t>Abbiamo </a:t>
            </a:r>
            <a:r>
              <a:rPr lang="it-IT" b="1" dirty="0" smtClean="0">
                <a:solidFill>
                  <a:srgbClr val="00B050"/>
                </a:solidFill>
              </a:rPr>
              <a:t>terminato la visita in azienda con </a:t>
            </a:r>
            <a:r>
              <a:rPr lang="it-IT" b="1" dirty="0">
                <a:solidFill>
                  <a:srgbClr val="00B050"/>
                </a:solidFill>
              </a:rPr>
              <a:t>una degustazione dei prodotti </a:t>
            </a:r>
            <a:r>
              <a:rPr lang="it-IT" b="1" dirty="0" smtClean="0">
                <a:solidFill>
                  <a:srgbClr val="00B050"/>
                </a:solidFill>
              </a:rPr>
              <a:t>Santoro</a:t>
            </a:r>
          </a:p>
          <a:p>
            <a:pPr algn="ctr"/>
            <a:endParaRPr lang="it-IT" dirty="0"/>
          </a:p>
        </p:txBody>
      </p:sp>
      <p:pic>
        <p:nvPicPr>
          <p:cNvPr id="1036" name="Picture 12" descr="http://www.pugliaevents.it/uploads/Location/main/DSC_0392-santoro.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059" y="3712192"/>
            <a:ext cx="4986494" cy="2545658"/>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8" descr="http://media-cdn.tripadvisor.com/media/photo-s/05/cd/56/56/l-antico-arco.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 y="1828800"/>
            <a:ext cx="2715904" cy="2255681"/>
          </a:xfrm>
          <a:prstGeom prst="rect">
            <a:avLst/>
          </a:prstGeom>
          <a:noFill/>
          <a:extLst>
            <a:ext uri="{909E8E84-426E-40DD-AFC4-6F175D3DCCD1}">
              <a14:hiddenFill xmlns="" xmlns:a14="http://schemas.microsoft.com/office/drawing/2010/main">
                <a:solidFill>
                  <a:srgbClr val="FFFFFF"/>
                </a:solidFill>
              </a14:hiddenFill>
            </a:ext>
          </a:extLst>
        </p:spPr>
      </p:pic>
      <p:pic>
        <p:nvPicPr>
          <p:cNvPr id="1038" name="Picture 14" descr="https://encrypted-tbn1.gstatic.com/images?q=tbn:ANd9GcSxpqeQJU1YXNZbImOURAJgM_9Vq_Gkam6h7b-0BuAAVnvKg-FaSA"/>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815987" y="1814250"/>
            <a:ext cx="2301904" cy="3073160"/>
          </a:xfrm>
          <a:prstGeom prst="rect">
            <a:avLst/>
          </a:prstGeom>
          <a:noFill/>
          <a:extLst>
            <a:ext uri="{909E8E84-426E-40DD-AFC4-6F175D3DCCD1}">
              <a14:hiddenFill xmlns="" xmlns:a14="http://schemas.microsoft.com/office/drawing/2010/main">
                <a:solidFill>
                  <a:srgbClr val="FFFFFF"/>
                </a:solidFill>
              </a14:hiddenFill>
            </a:ext>
          </a:extLst>
        </p:spPr>
      </p:pic>
      <p:pic>
        <p:nvPicPr>
          <p:cNvPr id="32" name="Picture 2" descr="http://www.exedo.it/img-n79fi9EhWCHN1hm_mvh5AGowQg8vCQs-McrK0QtRepx6jMSPgbCW34ANj5wpUxcno0k_i2WBgUp3cEtIas-cP9n6NtK8j6bO4o_lmLukwc0dsscL5-Kxn6fRkPKxdvPptwpuIPzGFOhbqDmfqNoCg2fngN1RqFL9LSy1pe9BMH0ctkUaxfrtBGJNOhX3UKeLjqOyViO5lKysYZCvOHSPDA,,.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73092" y="4188266"/>
            <a:ext cx="1852096" cy="2469462"/>
          </a:xfrm>
          <a:prstGeom prst="rect">
            <a:avLst/>
          </a:prstGeom>
          <a:noFill/>
          <a:extLst>
            <a:ext uri="{909E8E84-426E-40DD-AFC4-6F175D3DCCD1}">
              <a14:hiddenFill xmlns="" xmlns:a14="http://schemas.microsoft.com/office/drawing/2010/main">
                <a:solidFill>
                  <a:srgbClr val="FFFFFF"/>
                </a:solidFill>
              </a14:hiddenFill>
            </a:ext>
          </a:extLst>
        </p:spPr>
      </p:pic>
      <p:pic>
        <p:nvPicPr>
          <p:cNvPr id="1042" name="Picture 18" descr="https://encrypted-tbn1.gstatic.com/images?q=tbn:ANd9GcT31-XYVY9-l-GtVu629ajGFFVIed5mGdft52fagvV4UTFWEN6C"/>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914932" y="3901528"/>
            <a:ext cx="2143125" cy="21431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15199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
            <a:ext cx="10515600" cy="464023"/>
          </a:xfrm>
        </p:spPr>
        <p:txBody>
          <a:bodyPr/>
          <a:lstStyle/>
          <a:p>
            <a:pPr algn="ctr"/>
            <a:r>
              <a:rPr lang="it-IT" sz="2000" b="1" dirty="0">
                <a:solidFill>
                  <a:srgbClr val="FF0000"/>
                </a:solidFill>
                <a:latin typeface="Lucida Calligraphy" panose="03010101010101010101" pitchFamily="66" charset="0"/>
              </a:rPr>
              <a:t>SALUMIFICIO SANTORO</a:t>
            </a:r>
            <a:endParaRPr lang="it-IT" sz="2000" dirty="0"/>
          </a:p>
        </p:txBody>
      </p:sp>
      <p:sp>
        <p:nvSpPr>
          <p:cNvPr id="3" name="Segnaposto contenuto 2"/>
          <p:cNvSpPr>
            <a:spLocks noGrp="1"/>
          </p:cNvSpPr>
          <p:nvPr>
            <p:ph idx="1"/>
          </p:nvPr>
        </p:nvSpPr>
        <p:spPr>
          <a:xfrm>
            <a:off x="838200" y="641445"/>
            <a:ext cx="10515600" cy="4804012"/>
          </a:xfrm>
        </p:spPr>
        <p:txBody>
          <a:bodyPr>
            <a:normAutofit fontScale="85000" lnSpcReduction="10000"/>
          </a:bodyPr>
          <a:lstStyle/>
          <a:p>
            <a:pPr marL="0" indent="0" algn="just">
              <a:buNone/>
            </a:pPr>
            <a:r>
              <a:rPr lang="it-IT" dirty="0" smtClean="0"/>
              <a:t>La progettazione della nostra settimana di escursioni è stata fatta nel rispetto dei principi del turismo sostenibile, nell’ambito di un progetto che mira a promuovere questo concetto tra la società civile ed i giovani, anche coinvolgendo le scuole.</a:t>
            </a:r>
          </a:p>
          <a:p>
            <a:pPr marL="0" indent="0" algn="just">
              <a:buNone/>
            </a:pPr>
            <a:r>
              <a:rPr lang="it-IT" dirty="0" smtClean="0"/>
              <a:t>Infatti «turismo sostenibile» significa destagionalizzare, fruire senza danneggiare l’ambiente che ci ospita, </a:t>
            </a:r>
            <a:r>
              <a:rPr lang="it-IT" dirty="0"/>
              <a:t>godere del paesaggio naturale ed agrario, </a:t>
            </a:r>
            <a:r>
              <a:rPr lang="it-IT" dirty="0" smtClean="0"/>
              <a:t>conoscere la cultura e l’identità locali, tra cui anche il nostro territorio, la nostra gastronomia, in nostri prodotti tipici. </a:t>
            </a:r>
          </a:p>
          <a:p>
            <a:pPr marL="0" indent="0" algn="just">
              <a:buNone/>
            </a:pPr>
            <a:r>
              <a:rPr lang="it-IT" dirty="0" smtClean="0"/>
              <a:t>Il turismo scolastico è una forma di turismo sostenibile perché avvicina i giovani al territorio, alla natura, alla cultura locali, e li educa a fruire del territorio rispettandolo. </a:t>
            </a:r>
          </a:p>
          <a:p>
            <a:pPr marL="0" indent="0" algn="just">
              <a:buNone/>
            </a:pPr>
            <a:r>
              <a:rPr lang="it-IT" dirty="0" smtClean="0"/>
              <a:t>Il progetto di che trattasi, che vede la collaborazione di diversi Paesi del bacino del Mediterraneo, si chiama «Live Your Tour» proprio per incarnare i concetti di sostenibilità prima richiamati ed è finanziato dall’Ue attraverso lo strumento finanziario ENPI (</a:t>
            </a:r>
            <a:r>
              <a:rPr lang="en-US" dirty="0"/>
              <a:t>European </a:t>
            </a:r>
            <a:r>
              <a:rPr lang="en-US" dirty="0" err="1"/>
              <a:t>Neighbourhood</a:t>
            </a:r>
            <a:r>
              <a:rPr lang="en-US" dirty="0"/>
              <a:t> and Partnership Instrument</a:t>
            </a:r>
            <a:r>
              <a:rPr lang="it-IT" dirty="0" smtClean="0"/>
              <a:t>).</a:t>
            </a:r>
          </a:p>
          <a:p>
            <a:pPr marL="0" indent="0" algn="just">
              <a:buNone/>
            </a:pPr>
            <a:endParaRPr lang="it-IT" dirty="0"/>
          </a:p>
          <a:p>
            <a:pPr marL="0" indent="0" algn="just">
              <a:buNone/>
            </a:pPr>
            <a:endParaRPr lang="it-IT" dirty="0" smtClean="0"/>
          </a:p>
          <a:p>
            <a:pPr marL="0" indent="0" algn="just">
              <a:buNone/>
            </a:pPr>
            <a:endParaRPr lang="it-IT" dirty="0"/>
          </a:p>
        </p:txBody>
      </p:sp>
      <p:pic>
        <p:nvPicPr>
          <p:cNvPr id="5" name="Immagine 4" descr="cid:image003.gif@01CEF761.69CC2D00"/>
          <p:cNvPicPr/>
          <p:nvPr/>
        </p:nvPicPr>
        <p:blipFill>
          <a:blip r:embed="rId2" r:link="rId3" cstate="print">
            <a:extLst>
              <a:ext uri="{28A0092B-C50C-407E-A947-70E740481C1C}">
                <a14:useLocalDpi xmlns="" xmlns:a14="http://schemas.microsoft.com/office/drawing/2010/main" val="0"/>
              </a:ext>
            </a:extLst>
          </a:blip>
          <a:srcRect/>
          <a:stretch>
            <a:fillRect/>
          </a:stretch>
        </p:blipFill>
        <p:spPr bwMode="auto">
          <a:xfrm>
            <a:off x="1955119" y="5364523"/>
            <a:ext cx="1285875" cy="688340"/>
          </a:xfrm>
          <a:prstGeom prst="rect">
            <a:avLst/>
          </a:prstGeom>
          <a:noFill/>
          <a:ln>
            <a:noFill/>
          </a:ln>
        </p:spPr>
      </p:pic>
      <p:pic>
        <p:nvPicPr>
          <p:cNvPr id="6" name="Immagine 5" descr="cid:499F839BA3484BAA8FDCAF7BB0616E1A@apmura5428"/>
          <p:cNvPicPr/>
          <p:nvPr/>
        </p:nvPicPr>
        <p:blipFill>
          <a:blip r:embed="rId4" r:link="rId5" cstate="print">
            <a:extLst>
              <a:ext uri="{28A0092B-C50C-407E-A947-70E740481C1C}">
                <a14:useLocalDpi xmlns="" xmlns:a14="http://schemas.microsoft.com/office/drawing/2010/main" val="0"/>
              </a:ext>
            </a:extLst>
          </a:blip>
          <a:srcRect/>
          <a:stretch>
            <a:fillRect/>
          </a:stretch>
        </p:blipFill>
        <p:spPr bwMode="auto">
          <a:xfrm>
            <a:off x="5429250" y="5253942"/>
            <a:ext cx="1333500" cy="737870"/>
          </a:xfrm>
          <a:prstGeom prst="rect">
            <a:avLst/>
          </a:prstGeom>
          <a:noFill/>
          <a:ln>
            <a:noFill/>
          </a:ln>
        </p:spPr>
      </p:pic>
      <p:pic>
        <p:nvPicPr>
          <p:cNvPr id="7" name="Immagine 6" descr="cid:E4DC433E0E744D4A982DF636E1F9EFFB@apmura5428"/>
          <p:cNvPicPr/>
          <p:nvPr/>
        </p:nvPicPr>
        <p:blipFill>
          <a:blip r:embed="rId6" r:link="rId7" cstate="print">
            <a:extLst>
              <a:ext uri="{28A0092B-C50C-407E-A947-70E740481C1C}">
                <a14:useLocalDpi xmlns="" xmlns:a14="http://schemas.microsoft.com/office/drawing/2010/main" val="0"/>
              </a:ext>
            </a:extLst>
          </a:blip>
          <a:srcRect/>
          <a:stretch>
            <a:fillRect/>
          </a:stretch>
        </p:blipFill>
        <p:spPr bwMode="auto">
          <a:xfrm>
            <a:off x="9163050" y="5337445"/>
            <a:ext cx="1790700" cy="570865"/>
          </a:xfrm>
          <a:prstGeom prst="rect">
            <a:avLst/>
          </a:prstGeom>
          <a:noFill/>
          <a:ln>
            <a:noFill/>
          </a:ln>
        </p:spPr>
      </p:pic>
    </p:spTree>
    <p:extLst>
      <p:ext uri="{BB962C8B-B14F-4D97-AF65-F5344CB8AC3E}">
        <p14:creationId xmlns="" xmlns:p14="http://schemas.microsoft.com/office/powerpoint/2010/main" val="2503823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36584" y="2322566"/>
            <a:ext cx="11611627" cy="3170099"/>
          </a:xfrm>
          <a:prstGeom prst="rect">
            <a:avLst/>
          </a:prstGeom>
        </p:spPr>
        <p:txBody>
          <a:bodyPr wrap="square">
            <a:spAutoFit/>
          </a:bodyPr>
          <a:lstStyle/>
          <a:p>
            <a:pPr lvl="0">
              <a:buNone/>
            </a:pPr>
            <a:r>
              <a:rPr lang="it-IT" sz="2000" b="1" dirty="0" smtClean="0"/>
              <a:t>(1</a:t>
            </a:r>
            <a:r>
              <a:rPr lang="it-IT" sz="2000" b="1" baseline="30000" dirty="0" smtClean="0"/>
              <a:t>a</a:t>
            </a:r>
            <a:r>
              <a:rPr lang="it-IT" sz="2000" b="1" dirty="0" smtClean="0"/>
              <a:t>A-IPSSS) : Valente Aurora.</a:t>
            </a:r>
          </a:p>
          <a:p>
            <a:pPr lvl="0">
              <a:buNone/>
            </a:pPr>
            <a:r>
              <a:rPr lang="it-IT" sz="2000" b="1" dirty="0" smtClean="0"/>
              <a:t>(1</a:t>
            </a:r>
            <a:r>
              <a:rPr lang="it-IT" sz="2000" b="1" baseline="30000" dirty="0" smtClean="0"/>
              <a:t>a</a:t>
            </a:r>
            <a:r>
              <a:rPr lang="it-IT" sz="2000" b="1" dirty="0" smtClean="0"/>
              <a:t>A-IPSEOA): Chirico Serena , Lenti Simone, </a:t>
            </a:r>
            <a:r>
              <a:rPr lang="it-IT" sz="2000" b="1" dirty="0" err="1" smtClean="0"/>
              <a:t>Mottola</a:t>
            </a:r>
            <a:r>
              <a:rPr lang="it-IT" sz="2000" b="1" dirty="0" smtClean="0"/>
              <a:t> Vanessa.                        </a:t>
            </a:r>
            <a:endParaRPr lang="it-IT" sz="2000" dirty="0" smtClean="0"/>
          </a:p>
          <a:p>
            <a:pPr lvl="0">
              <a:buNone/>
            </a:pPr>
            <a:r>
              <a:rPr lang="it-IT" sz="2000" b="1" dirty="0" smtClean="0"/>
              <a:t>(1</a:t>
            </a:r>
            <a:r>
              <a:rPr lang="it-IT" sz="2000" b="1" baseline="30000" dirty="0" smtClean="0"/>
              <a:t>a</a:t>
            </a:r>
            <a:r>
              <a:rPr lang="it-IT" sz="2000" b="1" dirty="0" smtClean="0"/>
              <a:t>B-IPSEOA): d’Amico Roberta, </a:t>
            </a:r>
            <a:r>
              <a:rPr lang="it-IT" sz="2000" b="1" dirty="0" err="1" smtClean="0"/>
              <a:t>Derinaldis</a:t>
            </a:r>
            <a:r>
              <a:rPr lang="it-IT" sz="2000" b="1" dirty="0" smtClean="0"/>
              <a:t> Sonia,</a:t>
            </a:r>
            <a:r>
              <a:rPr lang="it-IT" sz="2000" b="1" dirty="0" err="1" smtClean="0"/>
              <a:t>Tirca</a:t>
            </a:r>
            <a:r>
              <a:rPr lang="it-IT" sz="2000" b="1" dirty="0" smtClean="0"/>
              <a:t> Georgiana, Zaccaria Alessandra. </a:t>
            </a:r>
            <a:endParaRPr lang="it-IT" sz="2000" dirty="0" smtClean="0"/>
          </a:p>
          <a:p>
            <a:pPr>
              <a:buNone/>
            </a:pPr>
            <a:r>
              <a:rPr lang="it-IT" sz="2000" b="1" dirty="0" smtClean="0"/>
              <a:t> (1</a:t>
            </a:r>
            <a:r>
              <a:rPr lang="it-IT" sz="2000" b="1" baseline="30000" dirty="0" smtClean="0"/>
              <a:t>a</a:t>
            </a:r>
            <a:r>
              <a:rPr lang="it-IT" sz="2000" b="1" dirty="0" smtClean="0"/>
              <a:t>C-IPSEOA): Incalza Gianluca, </a:t>
            </a:r>
            <a:r>
              <a:rPr lang="it-IT" sz="2000" b="1" dirty="0" err="1" smtClean="0"/>
              <a:t>Salonna</a:t>
            </a:r>
            <a:r>
              <a:rPr lang="it-IT" sz="2000" b="1" dirty="0" smtClean="0"/>
              <a:t> Samantha, Santoro Sofia, </a:t>
            </a:r>
            <a:r>
              <a:rPr lang="it-IT" sz="2000" b="1" dirty="0" err="1" smtClean="0"/>
              <a:t>Totero</a:t>
            </a:r>
            <a:r>
              <a:rPr lang="it-IT" sz="2000" b="1" dirty="0" smtClean="0"/>
              <a:t> Alberto.                          </a:t>
            </a:r>
            <a:endParaRPr lang="it-IT" sz="2000" dirty="0" smtClean="0"/>
          </a:p>
          <a:p>
            <a:pPr lvl="0">
              <a:buNone/>
            </a:pPr>
            <a:r>
              <a:rPr lang="it-IT" sz="2000" b="1" dirty="0" smtClean="0"/>
              <a:t>(1</a:t>
            </a:r>
            <a:r>
              <a:rPr lang="it-IT" sz="2000" b="1" baseline="30000" dirty="0" smtClean="0"/>
              <a:t>a</a:t>
            </a:r>
            <a:r>
              <a:rPr lang="it-IT" sz="2000" b="1" dirty="0" smtClean="0"/>
              <a:t>D-IPSEOA): </a:t>
            </a:r>
            <a:r>
              <a:rPr lang="it-IT" sz="2000" b="1" dirty="0" err="1" smtClean="0"/>
              <a:t>Andriola</a:t>
            </a:r>
            <a:r>
              <a:rPr lang="it-IT" sz="2000" b="1" dirty="0" smtClean="0"/>
              <a:t> Ginevra, </a:t>
            </a:r>
            <a:r>
              <a:rPr lang="it-IT" sz="2000" b="1" dirty="0" err="1" smtClean="0"/>
              <a:t>Caliandro</a:t>
            </a:r>
            <a:r>
              <a:rPr lang="it-IT" sz="2000" b="1" dirty="0" smtClean="0"/>
              <a:t> Isabella, Santoro O. Giuseppe, Vitale Antonio.                                 </a:t>
            </a:r>
            <a:endParaRPr lang="it-IT" sz="2000" dirty="0" smtClean="0"/>
          </a:p>
          <a:p>
            <a:pPr lvl="0">
              <a:buNone/>
            </a:pPr>
            <a:r>
              <a:rPr lang="it-IT" sz="2000" b="1" dirty="0" smtClean="0"/>
              <a:t> (1</a:t>
            </a:r>
            <a:r>
              <a:rPr lang="it-IT" sz="2000" b="1" baseline="30000" dirty="0" smtClean="0"/>
              <a:t>a</a:t>
            </a:r>
            <a:r>
              <a:rPr lang="it-IT" sz="2000" b="1" dirty="0" smtClean="0"/>
              <a:t>E-IPSEOA): Bonifacio Valeria, </a:t>
            </a:r>
            <a:r>
              <a:rPr lang="it-IT" sz="2000" b="1" dirty="0" err="1" smtClean="0"/>
              <a:t>Saponaro</a:t>
            </a:r>
            <a:r>
              <a:rPr lang="it-IT" sz="2000" b="1" dirty="0" smtClean="0"/>
              <a:t> Alessio, Tarì Domenico, Urso Gabriele.                    </a:t>
            </a:r>
            <a:endParaRPr lang="it-IT" sz="2000" dirty="0" smtClean="0"/>
          </a:p>
          <a:p>
            <a:pPr lvl="0">
              <a:buNone/>
            </a:pPr>
            <a:r>
              <a:rPr lang="it-IT" sz="2000" b="1" dirty="0" smtClean="0"/>
              <a:t>(1</a:t>
            </a:r>
            <a:r>
              <a:rPr lang="it-IT" sz="2000" b="1" baseline="30000" dirty="0" smtClean="0"/>
              <a:t>a</a:t>
            </a:r>
            <a:r>
              <a:rPr lang="it-IT" sz="2000" b="1" dirty="0" smtClean="0"/>
              <a:t>F-IPSEOA): Della Corte Vita, </a:t>
            </a:r>
            <a:r>
              <a:rPr lang="it-IT" sz="2000" b="1" dirty="0" err="1" smtClean="0"/>
              <a:t>Nisi</a:t>
            </a:r>
            <a:r>
              <a:rPr lang="it-IT" sz="2000" b="1" dirty="0" smtClean="0"/>
              <a:t> Giovanni, </a:t>
            </a:r>
            <a:r>
              <a:rPr lang="it-IT" sz="2000" b="1" dirty="0" err="1" smtClean="0"/>
              <a:t>Palmisano</a:t>
            </a:r>
            <a:r>
              <a:rPr lang="it-IT" sz="2000" b="1" dirty="0" smtClean="0"/>
              <a:t> Vitantonio, </a:t>
            </a:r>
            <a:r>
              <a:rPr lang="it-IT" sz="2000" b="1" dirty="0" err="1" smtClean="0"/>
              <a:t>Passiatore</a:t>
            </a:r>
            <a:r>
              <a:rPr lang="it-IT" sz="2000" b="1" dirty="0" smtClean="0"/>
              <a:t> Alex, </a:t>
            </a:r>
            <a:r>
              <a:rPr lang="it-IT" sz="2000" b="1" dirty="0" err="1" smtClean="0"/>
              <a:t>Salicandro</a:t>
            </a:r>
            <a:r>
              <a:rPr lang="it-IT" sz="2000" b="1" dirty="0" smtClean="0"/>
              <a:t> Salvatore. </a:t>
            </a:r>
            <a:endParaRPr lang="it-IT" sz="2000" dirty="0" smtClean="0"/>
          </a:p>
          <a:p>
            <a:pPr>
              <a:buNone/>
            </a:pPr>
            <a:r>
              <a:rPr lang="it-IT" sz="2000" b="1" dirty="0" smtClean="0"/>
              <a:t>(1</a:t>
            </a:r>
            <a:r>
              <a:rPr lang="it-IT" sz="2000" b="1" baseline="30000" dirty="0" smtClean="0"/>
              <a:t>a</a:t>
            </a:r>
            <a:r>
              <a:rPr lang="it-IT" sz="2000" b="1" dirty="0" smtClean="0"/>
              <a:t>G-IPSEOA)</a:t>
            </a:r>
            <a:r>
              <a:rPr lang="it-IT" sz="2000" dirty="0" smtClean="0"/>
              <a:t>: </a:t>
            </a:r>
            <a:r>
              <a:rPr lang="it-IT" sz="2000" b="1" dirty="0" err="1" smtClean="0"/>
              <a:t>Argese</a:t>
            </a:r>
            <a:r>
              <a:rPr lang="it-IT" sz="2000" b="1" dirty="0" smtClean="0"/>
              <a:t> Luca, De </a:t>
            </a:r>
            <a:r>
              <a:rPr lang="it-IT" sz="2000" b="1" dirty="0" err="1" smtClean="0"/>
              <a:t>Siati</a:t>
            </a:r>
            <a:r>
              <a:rPr lang="it-IT" sz="2000" b="1" dirty="0" smtClean="0"/>
              <a:t> Andrea, Di Lauro Eligio, Fedele Ilaria, Lenti Arianna, Lupo Chiara, </a:t>
            </a:r>
            <a:r>
              <a:rPr lang="it-IT" sz="2000" b="1" dirty="0" err="1" smtClean="0"/>
              <a:t>Menga</a:t>
            </a:r>
            <a:r>
              <a:rPr lang="it-IT" sz="2000" b="1" dirty="0" smtClean="0"/>
              <a:t> Leonardo, </a:t>
            </a:r>
            <a:r>
              <a:rPr lang="it-IT" sz="2000" b="1" dirty="0" err="1" smtClean="0"/>
              <a:t>Ndongbou</a:t>
            </a:r>
            <a:r>
              <a:rPr lang="it-IT" sz="2000" b="1" dirty="0" smtClean="0"/>
              <a:t>  </a:t>
            </a:r>
            <a:r>
              <a:rPr lang="it-IT" sz="2000" b="1" dirty="0" err="1" smtClean="0"/>
              <a:t>Francois</a:t>
            </a:r>
            <a:r>
              <a:rPr lang="it-IT" sz="2000" b="1" dirty="0" smtClean="0"/>
              <a:t> Gabriel.  </a:t>
            </a:r>
            <a:endParaRPr lang="it-IT" sz="2000" dirty="0" smtClean="0"/>
          </a:p>
          <a:p>
            <a:pPr lvl="0">
              <a:buNone/>
            </a:pPr>
            <a:r>
              <a:rPr lang="it-IT" sz="2000" b="1" dirty="0" smtClean="0"/>
              <a:t> (1</a:t>
            </a:r>
            <a:r>
              <a:rPr lang="it-IT" sz="2000" b="1" baseline="30000" dirty="0" smtClean="0"/>
              <a:t>a</a:t>
            </a:r>
            <a:r>
              <a:rPr lang="it-IT" sz="2000" b="1" dirty="0" smtClean="0"/>
              <a:t>H-IPSEOA): </a:t>
            </a:r>
            <a:r>
              <a:rPr lang="it-IT" sz="2000" b="1" smtClean="0"/>
              <a:t>Mastro Sara.</a:t>
            </a:r>
            <a:endParaRPr lang="it-IT" sz="2000" dirty="0" smtClean="0"/>
          </a:p>
        </p:txBody>
      </p:sp>
      <p:sp>
        <p:nvSpPr>
          <p:cNvPr id="3" name="Rettangolo 2"/>
          <p:cNvSpPr/>
          <p:nvPr/>
        </p:nvSpPr>
        <p:spPr>
          <a:xfrm>
            <a:off x="5123809" y="864389"/>
            <a:ext cx="2375458" cy="1015663"/>
          </a:xfrm>
          <a:prstGeom prst="rect">
            <a:avLst/>
          </a:prstGeom>
        </p:spPr>
        <p:txBody>
          <a:bodyPr wrap="none">
            <a:spAutoFit/>
          </a:bodyPr>
          <a:lstStyle/>
          <a:p>
            <a:r>
              <a:rPr lang="it-IT" sz="6000" dirty="0" err="1" smtClean="0">
                <a:solidFill>
                  <a:srgbClr val="FF0000"/>
                </a:solidFill>
              </a:rPr>
              <a:t>Credits</a:t>
            </a:r>
            <a:endParaRPr lang="it-IT" sz="6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67784" y="365125"/>
            <a:ext cx="6386016" cy="1325563"/>
          </a:xfrm>
        </p:spPr>
        <p:txBody>
          <a:bodyPr>
            <a:normAutofit/>
          </a:bodyPr>
          <a:lstStyle/>
          <a:p>
            <a:pPr algn="ctr"/>
            <a:r>
              <a:rPr lang="it-IT" sz="3600" b="1" dirty="0">
                <a:solidFill>
                  <a:srgbClr val="FF0000"/>
                </a:solidFill>
                <a:latin typeface="Lucida Calligraphy" panose="03010101010101010101" pitchFamily="66" charset="0"/>
              </a:rPr>
              <a:t>SALUMIFICIO SANTORO</a:t>
            </a:r>
            <a:endParaRPr lang="it-IT" sz="3600" dirty="0">
              <a:latin typeface="Lucida Calligraphy" panose="03010101010101010101" pitchFamily="66" charset="0"/>
            </a:endParaRPr>
          </a:p>
        </p:txBody>
      </p:sp>
      <p:sp>
        <p:nvSpPr>
          <p:cNvPr id="3" name="Segnaposto contenuto 2"/>
          <p:cNvSpPr>
            <a:spLocks noGrp="1"/>
          </p:cNvSpPr>
          <p:nvPr>
            <p:ph idx="1"/>
          </p:nvPr>
        </p:nvSpPr>
        <p:spPr>
          <a:xfrm>
            <a:off x="4967784" y="1825625"/>
            <a:ext cx="6386015" cy="4351338"/>
          </a:xfrm>
        </p:spPr>
        <p:txBody>
          <a:bodyPr>
            <a:normAutofit fontScale="70000" lnSpcReduction="20000"/>
          </a:bodyPr>
          <a:lstStyle/>
          <a:p>
            <a:pPr algn="just"/>
            <a:r>
              <a:rPr lang="it-IT" dirty="0"/>
              <a:t>Da quarant’anni </a:t>
            </a:r>
            <a:r>
              <a:rPr lang="it-IT" b="1" dirty="0"/>
              <a:t>Giuseppe Santoro</a:t>
            </a:r>
            <a:r>
              <a:rPr lang="it-IT" dirty="0"/>
              <a:t> e </a:t>
            </a:r>
            <a:r>
              <a:rPr lang="it-IT" b="1" dirty="0"/>
              <a:t>Piero </a:t>
            </a:r>
            <a:r>
              <a:rPr lang="it-IT" b="1" dirty="0" err="1" smtClean="0"/>
              <a:t>Caramia</a:t>
            </a:r>
            <a:r>
              <a:rPr lang="it-IT" dirty="0" smtClean="0"/>
              <a:t>, i titolari,</a:t>
            </a:r>
            <a:r>
              <a:rPr lang="it-IT" dirty="0"/>
              <a:t> si occupano di salumi. </a:t>
            </a:r>
            <a:endParaRPr lang="it-IT" dirty="0" smtClean="0"/>
          </a:p>
          <a:p>
            <a:pPr algn="just"/>
            <a:r>
              <a:rPr lang="it-IT" dirty="0" smtClean="0"/>
              <a:t>Hanno </a:t>
            </a:r>
            <a:r>
              <a:rPr lang="it-IT" dirty="0"/>
              <a:t>cominciato </a:t>
            </a:r>
            <a:r>
              <a:rPr lang="it-IT" dirty="0" smtClean="0"/>
              <a:t>sin </a:t>
            </a:r>
            <a:r>
              <a:rPr lang="it-IT" dirty="0"/>
              <a:t>da piccoli come garzoni nelle macellerie dei loro paesi di origine, e l’esperienza maturata negli anni </a:t>
            </a:r>
            <a:r>
              <a:rPr lang="it-IT" dirty="0" smtClean="0"/>
              <a:t>ha </a:t>
            </a:r>
            <a:r>
              <a:rPr lang="it-IT" dirty="0"/>
              <a:t>permesso loro una conoscenza approfondita delle carni e della loro </a:t>
            </a:r>
            <a:r>
              <a:rPr lang="it-IT" dirty="0" smtClean="0"/>
              <a:t>trasformazione.</a:t>
            </a:r>
          </a:p>
          <a:p>
            <a:pPr algn="just"/>
            <a:r>
              <a:rPr lang="it-IT" dirty="0" smtClean="0"/>
              <a:t>Uno </a:t>
            </a:r>
            <a:r>
              <a:rPr lang="it-IT" dirty="0"/>
              <a:t>è di Cisternino, l’altro di Martina Franca e hanno unito due tradizioni simili, ma non </a:t>
            </a:r>
            <a:r>
              <a:rPr lang="it-IT" dirty="0" smtClean="0"/>
              <a:t>identiche. </a:t>
            </a:r>
          </a:p>
          <a:p>
            <a:pPr algn="just"/>
            <a:r>
              <a:rPr lang="it-IT" dirty="0" smtClean="0"/>
              <a:t>Il </a:t>
            </a:r>
            <a:r>
              <a:rPr lang="it-IT" dirty="0"/>
              <a:t>Salumificio Santoro è stato fondato nel </a:t>
            </a:r>
            <a:r>
              <a:rPr lang="it-IT" dirty="0">
                <a:solidFill>
                  <a:srgbClr val="FF0000"/>
                </a:solidFill>
              </a:rPr>
              <a:t>2000</a:t>
            </a:r>
            <a:r>
              <a:rPr lang="it-IT" dirty="0"/>
              <a:t> da Giuseppe, come espressione </a:t>
            </a:r>
            <a:r>
              <a:rPr lang="it-IT" dirty="0" smtClean="0"/>
              <a:t>del </a:t>
            </a:r>
            <a:r>
              <a:rPr lang="it-IT" dirty="0"/>
              <a:t>suo desiderio di dedicarsi ai salumi e qualche anno dopo Piero ha deciso di unirsi a lui investendo le sue capacità di produttore di salumi di qualità in questa azienda. </a:t>
            </a:r>
            <a:endParaRPr lang="it-IT" dirty="0" smtClean="0"/>
          </a:p>
          <a:p>
            <a:pPr algn="just"/>
            <a:r>
              <a:rPr lang="it-IT" dirty="0"/>
              <a:t>A contribuire alla vita aziendale ci sono i figli di Piero e Giuseppe, che hanno deciso, sin da giovanissimi, di impegnarsi nell’attività di famiglia </a:t>
            </a:r>
            <a:endParaRPr lang="it-IT" dirty="0" smtClean="0"/>
          </a:p>
          <a:p>
            <a:pPr marL="0" indent="0" algn="just">
              <a:buNone/>
            </a:pPr>
            <a:endParaRPr lang="it-IT" dirty="0"/>
          </a:p>
          <a:p>
            <a:pPr algn="just"/>
            <a:endParaRPr lang="it-IT" dirty="0"/>
          </a:p>
        </p:txBody>
      </p:sp>
      <p:pic>
        <p:nvPicPr>
          <p:cNvPr id="2052" name="Picture 4" descr="http://www.salumificiosantoro.it/allegati/upload/20120319/th-201203191646172063_piccolaq.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58526"/>
            <a:ext cx="4298819" cy="4298819"/>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http://i1.ytimg.com/vi/rfuOzStat3o/maxresdefault.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6318" b="3204"/>
          <a:stretch/>
        </p:blipFill>
        <p:spPr bwMode="auto">
          <a:xfrm>
            <a:off x="1608839" y="4312693"/>
            <a:ext cx="3358945" cy="248209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13367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2955" y="0"/>
            <a:ext cx="11505063" cy="436728"/>
          </a:xfrm>
        </p:spPr>
        <p:txBody>
          <a:bodyPr>
            <a:normAutofit/>
          </a:bodyPr>
          <a:lstStyle/>
          <a:p>
            <a:pPr algn="ctr"/>
            <a:r>
              <a:rPr lang="it-IT" sz="1800" b="1" dirty="0" smtClean="0">
                <a:solidFill>
                  <a:srgbClr val="FF0000"/>
                </a:solidFill>
                <a:latin typeface="Lucida Calligraphy" panose="03010101010101010101" pitchFamily="66" charset="0"/>
              </a:rPr>
              <a:t>SALUMIFICIO SANTORO</a:t>
            </a:r>
            <a:endParaRPr lang="it-IT" sz="1800" b="1" dirty="0">
              <a:solidFill>
                <a:srgbClr val="FF0000"/>
              </a:solidFill>
              <a:latin typeface="Lucida Calligraphy" panose="03010101010101010101" pitchFamily="66" charset="0"/>
            </a:endParaRPr>
          </a:p>
        </p:txBody>
      </p:sp>
      <p:pic>
        <p:nvPicPr>
          <p:cNvPr id="5122" name="Picture 2" descr="http://www.golfdistrictapulia.it/wp-content/uploads/2012/09/ArticlaimgSalumiSantoro4.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532263"/>
            <a:ext cx="5431809" cy="415639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asellaDiTesto 2"/>
          <p:cNvSpPr txBox="1"/>
          <p:nvPr/>
        </p:nvSpPr>
        <p:spPr>
          <a:xfrm>
            <a:off x="5527343" y="0"/>
            <a:ext cx="6346209" cy="6740307"/>
          </a:xfrm>
          <a:prstGeom prst="rect">
            <a:avLst/>
          </a:prstGeom>
          <a:noFill/>
        </p:spPr>
        <p:txBody>
          <a:bodyPr wrap="square" rtlCol="0">
            <a:spAutoFit/>
          </a:bodyPr>
          <a:lstStyle/>
          <a:p>
            <a:pPr algn="just"/>
            <a:endParaRPr lang="it-IT" dirty="0"/>
          </a:p>
          <a:p>
            <a:pPr algn="just"/>
            <a:endParaRPr lang="it-IT" dirty="0" smtClean="0"/>
          </a:p>
          <a:p>
            <a:pPr algn="just"/>
            <a:r>
              <a:rPr lang="it-IT" dirty="0"/>
              <a:t>Il Capocollo di Martina Franca è tra i prodotti locali più conosciuti ed apprezzati della norcineria pugliese, a cui si aggiunge la produzione di altri salumi, tutti legati alle tradizioni locali e </a:t>
            </a:r>
            <a:r>
              <a:rPr lang="it-IT" dirty="0">
                <a:solidFill>
                  <a:srgbClr val="FF0000"/>
                </a:solidFill>
              </a:rPr>
              <a:t>lavorati esclusivamente a mano (perciò sono tutti prodotti artigianali</a:t>
            </a:r>
            <a:r>
              <a:rPr lang="it-IT" dirty="0" smtClean="0">
                <a:solidFill>
                  <a:srgbClr val="FF0000"/>
                </a:solidFill>
              </a:rPr>
              <a:t>)</a:t>
            </a:r>
            <a:r>
              <a:rPr lang="it-IT" dirty="0" smtClean="0"/>
              <a:t>.</a:t>
            </a:r>
            <a:endParaRPr lang="it-IT" dirty="0"/>
          </a:p>
          <a:p>
            <a:pPr algn="just"/>
            <a:r>
              <a:rPr lang="it-IT" dirty="0" smtClean="0"/>
              <a:t>L’alimentazione</a:t>
            </a:r>
            <a:r>
              <a:rPr lang="it-IT" dirty="0"/>
              <a:t>, la movimentazione e la qualità di vita degli animali sono componenti fondamentali per la buona riuscita del prodotto, </a:t>
            </a:r>
            <a:r>
              <a:rPr lang="it-IT" dirty="0" smtClean="0"/>
              <a:t>per questo è stata creata una </a:t>
            </a:r>
            <a:r>
              <a:rPr lang="it-IT" dirty="0">
                <a:solidFill>
                  <a:srgbClr val="FF0000"/>
                </a:solidFill>
              </a:rPr>
              <a:t>filiera </a:t>
            </a:r>
            <a:r>
              <a:rPr lang="it-IT" dirty="0"/>
              <a:t>che </a:t>
            </a:r>
            <a:r>
              <a:rPr lang="it-IT" dirty="0" smtClean="0"/>
              <a:t>unisce </a:t>
            </a:r>
            <a:r>
              <a:rPr lang="it-IT" dirty="0"/>
              <a:t>gli allevatori in un’unica associazione che prende il nome </a:t>
            </a:r>
            <a:r>
              <a:rPr lang="it-IT" dirty="0" smtClean="0">
                <a:solidFill>
                  <a:srgbClr val="FF0000"/>
                </a:solidFill>
              </a:rPr>
              <a:t>di </a:t>
            </a:r>
            <a:r>
              <a:rPr lang="it-IT" b="1" dirty="0" smtClean="0">
                <a:solidFill>
                  <a:srgbClr val="FF0000"/>
                </a:solidFill>
              </a:rPr>
              <a:t>“</a:t>
            </a:r>
            <a:r>
              <a:rPr lang="it-IT" b="1" i="1" dirty="0">
                <a:solidFill>
                  <a:srgbClr val="FF0000"/>
                </a:solidFill>
              </a:rPr>
              <a:t>Comunità del Suino della Valle D’Itria</a:t>
            </a:r>
            <a:r>
              <a:rPr lang="it-IT" b="1" dirty="0"/>
              <a:t>”</a:t>
            </a:r>
            <a:r>
              <a:rPr lang="it-IT" dirty="0"/>
              <a:t>: un’unione volontaria di imprenditori agricoli e trasformatori dei suini della zona, che si propone di promuovere e tutelare l’allevamento di </a:t>
            </a:r>
            <a:r>
              <a:rPr lang="it-IT" dirty="0">
                <a:solidFill>
                  <a:srgbClr val="FF0000"/>
                </a:solidFill>
              </a:rPr>
              <a:t>suini locali</a:t>
            </a:r>
            <a:r>
              <a:rPr lang="it-IT" dirty="0"/>
              <a:t>, di razze storicamente presenti sul territorio, con sistemi di </a:t>
            </a:r>
            <a:r>
              <a:rPr lang="it-IT" dirty="0">
                <a:solidFill>
                  <a:srgbClr val="FF0000"/>
                </a:solidFill>
              </a:rPr>
              <a:t>crescita e nutrimento di tipo semibrado</a:t>
            </a:r>
            <a:r>
              <a:rPr lang="it-IT" dirty="0"/>
              <a:t>. L’alimentazione degli animali è </a:t>
            </a:r>
            <a:r>
              <a:rPr lang="it-IT" dirty="0">
                <a:solidFill>
                  <a:srgbClr val="FF0000"/>
                </a:solidFill>
              </a:rPr>
              <a:t>composta dal pascolo o dal bosco</a:t>
            </a:r>
            <a:r>
              <a:rPr lang="it-IT" dirty="0"/>
              <a:t>, quindi da prodotti delle aree arboree e arbustive della </a:t>
            </a:r>
            <a:r>
              <a:rPr lang="it-IT" b="1" dirty="0"/>
              <a:t>macchia mediterranea</a:t>
            </a:r>
            <a:r>
              <a:rPr lang="it-IT" dirty="0"/>
              <a:t>, come </a:t>
            </a:r>
            <a:r>
              <a:rPr lang="it-IT" dirty="0">
                <a:solidFill>
                  <a:srgbClr val="FF0000"/>
                </a:solidFill>
              </a:rPr>
              <a:t>ghiande, erbe e radici</a:t>
            </a:r>
            <a:r>
              <a:rPr lang="it-IT" dirty="0"/>
              <a:t>, con prevalente provenienza dal </a:t>
            </a:r>
            <a:r>
              <a:rPr lang="it-IT" dirty="0">
                <a:solidFill>
                  <a:srgbClr val="FF0000"/>
                </a:solidFill>
              </a:rPr>
              <a:t>fragno</a:t>
            </a:r>
            <a:r>
              <a:rPr lang="it-IT" dirty="0"/>
              <a:t>. </a:t>
            </a:r>
            <a:endParaRPr lang="it-IT" dirty="0" smtClean="0"/>
          </a:p>
          <a:p>
            <a:pPr algn="just"/>
            <a:endParaRPr lang="it-IT" dirty="0"/>
          </a:p>
          <a:p>
            <a:pPr algn="just"/>
            <a:r>
              <a:rPr lang="it-IT" dirty="0" smtClean="0">
                <a:solidFill>
                  <a:srgbClr val="00B050"/>
                </a:solidFill>
              </a:rPr>
              <a:t>In questo modo si è certi anche della origine delle carni dei salumi Santoro: solo dalla Valle D’Itria, ciò ci rassicura sulla loro qualità visto che questi allevamenti sono sottoposti alle norme italiane, tra le più rigide del mondo per garantire i consumatori!</a:t>
            </a:r>
            <a:endParaRPr lang="it-IT" dirty="0">
              <a:solidFill>
                <a:srgbClr val="00B050"/>
              </a:solidFill>
            </a:endParaRPr>
          </a:p>
        </p:txBody>
      </p:sp>
      <p:sp>
        <p:nvSpPr>
          <p:cNvPr id="6" name="CasellaDiTesto 5"/>
          <p:cNvSpPr txBox="1"/>
          <p:nvPr/>
        </p:nvSpPr>
        <p:spPr>
          <a:xfrm>
            <a:off x="136478" y="4784193"/>
            <a:ext cx="5390865" cy="2031325"/>
          </a:xfrm>
          <a:prstGeom prst="rect">
            <a:avLst/>
          </a:prstGeom>
          <a:noFill/>
        </p:spPr>
        <p:txBody>
          <a:bodyPr wrap="square" rtlCol="0">
            <a:spAutoFit/>
          </a:bodyPr>
          <a:lstStyle/>
          <a:p>
            <a:pPr algn="just"/>
            <a:r>
              <a:rPr lang="it-IT" dirty="0"/>
              <a:t>L’azienda fa parte dei produttori che danno vita all’Associazione del </a:t>
            </a:r>
            <a:r>
              <a:rPr lang="it-IT" b="1" dirty="0">
                <a:solidFill>
                  <a:srgbClr val="FF0000"/>
                </a:solidFill>
              </a:rPr>
              <a:t>Capocollo di Martina Franca Presidio Slow </a:t>
            </a:r>
            <a:r>
              <a:rPr lang="it-IT" b="1" dirty="0" err="1">
                <a:solidFill>
                  <a:srgbClr val="FF0000"/>
                </a:solidFill>
              </a:rPr>
              <a:t>Food</a:t>
            </a:r>
            <a:r>
              <a:rPr lang="it-IT" dirty="0"/>
              <a:t>, che tutela questo salume caratteristico della cultura gastronomica del territorio.  </a:t>
            </a:r>
          </a:p>
          <a:p>
            <a:pPr algn="just"/>
            <a:endParaRPr lang="it-IT" dirty="0"/>
          </a:p>
          <a:p>
            <a:pPr algn="just"/>
            <a:r>
              <a:rPr lang="it-IT" dirty="0"/>
              <a:t>L’azienda utilizza </a:t>
            </a:r>
            <a:r>
              <a:rPr lang="it-IT" dirty="0">
                <a:solidFill>
                  <a:srgbClr val="FF0000"/>
                </a:solidFill>
              </a:rPr>
              <a:t>suini di masserie presenti nella Valle </a:t>
            </a:r>
            <a:r>
              <a:rPr lang="it-IT" dirty="0" smtClean="0">
                <a:solidFill>
                  <a:srgbClr val="FF0000"/>
                </a:solidFill>
              </a:rPr>
              <a:t>d’Itria</a:t>
            </a:r>
            <a:r>
              <a:rPr lang="it-IT" dirty="0" smtClean="0"/>
              <a:t>.</a:t>
            </a:r>
            <a:endParaRPr lang="it-IT" dirty="0"/>
          </a:p>
        </p:txBody>
      </p:sp>
    </p:spTree>
    <p:extLst>
      <p:ext uri="{BB962C8B-B14F-4D97-AF65-F5344CB8AC3E}">
        <p14:creationId xmlns="" xmlns:p14="http://schemas.microsoft.com/office/powerpoint/2010/main" val="1358205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19164" y="365125"/>
            <a:ext cx="4734636" cy="1325563"/>
          </a:xfrm>
        </p:spPr>
        <p:txBody>
          <a:bodyPr>
            <a:normAutofit/>
          </a:bodyPr>
          <a:lstStyle/>
          <a:p>
            <a:pPr algn="ctr"/>
            <a:r>
              <a:rPr lang="it-IT" sz="3600" b="1" dirty="0" smtClean="0">
                <a:solidFill>
                  <a:srgbClr val="FF0000"/>
                </a:solidFill>
                <a:latin typeface="Lucida Calligraphy" panose="03010101010101010101" pitchFamily="66" charset="0"/>
              </a:rPr>
              <a:t>SALUMIFICIO SANTORO</a:t>
            </a:r>
            <a:endParaRPr lang="it-IT" sz="3600" dirty="0">
              <a:latin typeface="Lucida Calligraphy" panose="03010101010101010101" pitchFamily="66" charset="0"/>
            </a:endParaRPr>
          </a:p>
        </p:txBody>
      </p:sp>
      <p:sp>
        <p:nvSpPr>
          <p:cNvPr id="3" name="Segnaposto contenuto 2"/>
          <p:cNvSpPr>
            <a:spLocks noGrp="1"/>
          </p:cNvSpPr>
          <p:nvPr>
            <p:ph idx="1"/>
          </p:nvPr>
        </p:nvSpPr>
        <p:spPr>
          <a:xfrm>
            <a:off x="6449941" y="1583140"/>
            <a:ext cx="4903858" cy="5158853"/>
          </a:xfrm>
        </p:spPr>
        <p:txBody>
          <a:bodyPr>
            <a:normAutofit fontScale="77500" lnSpcReduction="20000"/>
          </a:bodyPr>
          <a:lstStyle/>
          <a:p>
            <a:pPr algn="just"/>
            <a:r>
              <a:rPr lang="it-IT" dirty="0"/>
              <a:t>La </a:t>
            </a:r>
            <a:r>
              <a:rPr lang="it-IT" dirty="0" smtClean="0"/>
              <a:t>produzione </a:t>
            </a:r>
            <a:r>
              <a:rPr lang="it-IT" dirty="0"/>
              <a:t>di salumi </a:t>
            </a:r>
            <a:r>
              <a:rPr lang="it-IT" dirty="0" smtClean="0"/>
              <a:t>è</a:t>
            </a:r>
            <a:r>
              <a:rPr lang="it-IT" dirty="0"/>
              <a:t> </a:t>
            </a:r>
            <a:r>
              <a:rPr lang="it-IT" b="1" dirty="0" smtClean="0"/>
              <a:t>artigianale</a:t>
            </a:r>
            <a:r>
              <a:rPr lang="it-IT" dirty="0"/>
              <a:t>,</a:t>
            </a:r>
            <a:r>
              <a:rPr lang="it-IT" dirty="0" smtClean="0"/>
              <a:t> fatta con mani </a:t>
            </a:r>
            <a:r>
              <a:rPr lang="it-IT" dirty="0"/>
              <a:t>esperte e </a:t>
            </a:r>
            <a:r>
              <a:rPr lang="it-IT" dirty="0" smtClean="0"/>
              <a:t>sapienti</a:t>
            </a:r>
          </a:p>
          <a:p>
            <a:pPr marL="0" indent="0" algn="just">
              <a:buNone/>
            </a:pPr>
            <a:endParaRPr lang="it-IT" dirty="0" smtClean="0"/>
          </a:p>
          <a:p>
            <a:pPr algn="just"/>
            <a:r>
              <a:rPr lang="it-IT" dirty="0" smtClean="0"/>
              <a:t>Il </a:t>
            </a:r>
            <a:r>
              <a:rPr lang="it-IT" dirty="0"/>
              <a:t>salumificio Santoro fa parte dei produttori che Slow </a:t>
            </a:r>
            <a:r>
              <a:rPr lang="it-IT" dirty="0" err="1"/>
              <a:t>Food</a:t>
            </a:r>
            <a:r>
              <a:rPr lang="it-IT" dirty="0"/>
              <a:t> ha scelto per tutelare questo pregiato prodotto attraverso il riconoscimento del “Presidio </a:t>
            </a:r>
            <a:r>
              <a:rPr lang="it-IT" dirty="0">
                <a:solidFill>
                  <a:srgbClr val="FF0000"/>
                </a:solidFill>
              </a:rPr>
              <a:t>Slow </a:t>
            </a:r>
            <a:r>
              <a:rPr lang="it-IT" dirty="0" err="1">
                <a:solidFill>
                  <a:srgbClr val="FF0000"/>
                </a:solidFill>
              </a:rPr>
              <a:t>Food</a:t>
            </a:r>
            <a:r>
              <a:rPr lang="it-IT" dirty="0"/>
              <a:t>”.</a:t>
            </a:r>
          </a:p>
          <a:p>
            <a:pPr marL="0" indent="0" algn="just">
              <a:buNone/>
            </a:pPr>
            <a:endParaRPr lang="it-IT" dirty="0" smtClean="0"/>
          </a:p>
          <a:p>
            <a:pPr algn="just"/>
            <a:r>
              <a:rPr lang="it-IT" dirty="0" smtClean="0"/>
              <a:t>La </a:t>
            </a:r>
            <a:r>
              <a:rPr lang="it-IT" dirty="0"/>
              <a:t>produzione principale è concentrata nel periodo invernale, perché è solo in inverno che il nostro clima, con la sua brezza e il “maestrale”, permette di lavorare in modo tradizionale le carni, come vuole </a:t>
            </a:r>
            <a:r>
              <a:rPr lang="it-IT" dirty="0" smtClean="0"/>
              <a:t>l’arte </a:t>
            </a:r>
            <a:r>
              <a:rPr lang="it-IT" dirty="0"/>
              <a:t>salumiera di questa terra. </a:t>
            </a:r>
            <a:endParaRPr lang="it-IT" dirty="0" smtClean="0"/>
          </a:p>
          <a:p>
            <a:endParaRPr lang="it-IT" dirty="0"/>
          </a:p>
          <a:p>
            <a:endParaRPr lang="it-IT" dirty="0"/>
          </a:p>
        </p:txBody>
      </p:sp>
      <p:pic>
        <p:nvPicPr>
          <p:cNvPr id="7174" name="Picture 6" descr="http://www.enogastronomiedipuglia.com/public/foto_prodotti/capocoll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9779" y="3434195"/>
            <a:ext cx="4075231" cy="3504530"/>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4" descr="http://www.enogastronomiedipuglia.com/public/foto_prodotti/salame%20casereccio.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0723" y="1851521"/>
            <a:ext cx="2348527" cy="178912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http://www.enogastronomiedipuglia.com/public/foto_prodotti/salame%20a%20staffa%20dolce.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374710" y="365125"/>
            <a:ext cx="2740740" cy="2441277"/>
          </a:xfrm>
          <a:prstGeom prst="rect">
            <a:avLst/>
          </a:prstGeom>
          <a:noFill/>
          <a:extLst>
            <a:ext uri="{909E8E84-426E-40DD-AFC4-6F175D3DCCD1}">
              <a14:hiddenFill xmlns="" xmlns:a14="http://schemas.microsoft.com/office/drawing/2010/main">
                <a:solidFill>
                  <a:srgbClr val="FFFFFF"/>
                </a:solidFill>
              </a14:hiddenFill>
            </a:ext>
          </a:extLst>
        </p:spPr>
      </p:pic>
      <p:pic>
        <p:nvPicPr>
          <p:cNvPr id="7176" name="Picture 8" descr="http://www.enogastronomiedipuglia.com/public/foto_prodotti/soppressata%20piccante.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745080" y="2806402"/>
            <a:ext cx="2646200" cy="231351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96082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1" y="365125"/>
            <a:ext cx="5098576" cy="330911"/>
          </a:xfrm>
        </p:spPr>
        <p:txBody>
          <a:bodyPr>
            <a:noAutofit/>
          </a:bodyPr>
          <a:lstStyle/>
          <a:p>
            <a:pPr algn="ctr"/>
            <a:r>
              <a:rPr lang="it-IT" sz="3600" b="1" dirty="0">
                <a:solidFill>
                  <a:srgbClr val="FF0000"/>
                </a:solidFill>
                <a:latin typeface="Lucida Calligraphy" panose="03010101010101010101" pitchFamily="66" charset="0"/>
              </a:rPr>
              <a:t>SALUMIFICIO SANTORO</a:t>
            </a:r>
            <a:endParaRPr lang="it-IT" sz="3600" dirty="0">
              <a:latin typeface="Lucida Calligraphy" panose="03010101010101010101" pitchFamily="66" charset="0"/>
            </a:endParaRPr>
          </a:p>
        </p:txBody>
      </p:sp>
      <p:sp>
        <p:nvSpPr>
          <p:cNvPr id="3" name="Segnaposto contenuto 2"/>
          <p:cNvSpPr>
            <a:spLocks noGrp="1"/>
          </p:cNvSpPr>
          <p:nvPr>
            <p:ph idx="1"/>
          </p:nvPr>
        </p:nvSpPr>
        <p:spPr>
          <a:xfrm>
            <a:off x="823416" y="1596788"/>
            <a:ext cx="4963236" cy="4539231"/>
          </a:xfrm>
        </p:spPr>
        <p:txBody>
          <a:bodyPr>
            <a:normAutofit/>
          </a:bodyPr>
          <a:lstStyle/>
          <a:p>
            <a:pPr marL="0" indent="0" algn="ctr">
              <a:buNone/>
            </a:pPr>
            <a:r>
              <a:rPr lang="it-IT" dirty="0" smtClean="0">
                <a:solidFill>
                  <a:srgbClr val="00B050"/>
                </a:solidFill>
              </a:rPr>
              <a:t>La lavorazione del capocollo</a:t>
            </a:r>
          </a:p>
          <a:p>
            <a:pPr marL="0" indent="0" algn="just">
              <a:buNone/>
            </a:pPr>
            <a:r>
              <a:rPr lang="it-IT" dirty="0"/>
              <a:t>S</a:t>
            </a:r>
            <a:r>
              <a:rPr lang="it-IT" dirty="0" smtClean="0"/>
              <a:t>i utilizza un pezzo anatomico intero: </a:t>
            </a:r>
            <a:r>
              <a:rPr lang="it-IT" dirty="0"/>
              <a:t>il pezzo di carne compreso tra la testa e il collo del maiale, </a:t>
            </a:r>
            <a:r>
              <a:rPr lang="it-IT" dirty="0" smtClean="0"/>
              <a:t>da cui questo salume prende il nome.</a:t>
            </a:r>
          </a:p>
          <a:p>
            <a:pPr marL="0" indent="0" algn="just">
              <a:buNone/>
            </a:pPr>
            <a:r>
              <a:rPr lang="it-IT" dirty="0" smtClean="0"/>
              <a:t>Si  </a:t>
            </a:r>
            <a:r>
              <a:rPr lang="it-IT" dirty="0"/>
              <a:t>modella con un canovaccio </a:t>
            </a:r>
            <a:r>
              <a:rPr lang="it-IT" dirty="0" err="1"/>
              <a:t>affinchè</a:t>
            </a:r>
            <a:r>
              <a:rPr lang="it-IT" dirty="0"/>
              <a:t> assuma una forma conoidale. </a:t>
            </a:r>
          </a:p>
        </p:txBody>
      </p:sp>
      <p:pic>
        <p:nvPicPr>
          <p:cNvPr id="4" name="Immagine 3"/>
          <p:cNvPicPr>
            <a:picLocks noChangeAspect="1"/>
          </p:cNvPicPr>
          <p:nvPr/>
        </p:nvPicPr>
        <p:blipFill rotWithShape="1">
          <a:blip r:embed="rId2" cstate="print">
            <a:extLst>
              <a:ext uri="{28A0092B-C50C-407E-A947-70E740481C1C}">
                <a14:useLocalDpi xmlns="" xmlns:a14="http://schemas.microsoft.com/office/drawing/2010/main" val="0"/>
              </a:ext>
            </a:extLst>
          </a:blip>
          <a:srcRect l="-1087" t="20495" r="24335"/>
          <a:stretch/>
        </p:blipFill>
        <p:spPr>
          <a:xfrm>
            <a:off x="6878473" y="846160"/>
            <a:ext cx="5568286" cy="5439983"/>
          </a:xfrm>
          <a:prstGeom prst="rect">
            <a:avLst/>
          </a:prstGeom>
        </p:spPr>
      </p:pic>
    </p:spTree>
    <p:extLst>
      <p:ext uri="{BB962C8B-B14F-4D97-AF65-F5344CB8AC3E}">
        <p14:creationId xmlns="" xmlns:p14="http://schemas.microsoft.com/office/powerpoint/2010/main" val="2297542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426445"/>
          </a:xfrm>
        </p:spPr>
        <p:txBody>
          <a:bodyPr>
            <a:noAutofit/>
          </a:bodyPr>
          <a:lstStyle/>
          <a:p>
            <a:pPr algn="ctr"/>
            <a:r>
              <a:rPr lang="it-IT" sz="3200" b="1" dirty="0">
                <a:solidFill>
                  <a:srgbClr val="FF0000"/>
                </a:solidFill>
                <a:latin typeface="Lucida Calligraphy" panose="03010101010101010101" pitchFamily="66" charset="0"/>
              </a:rPr>
              <a:t>SALUMIFICIO SANTORO</a:t>
            </a:r>
            <a:endParaRPr lang="it-IT" sz="3200" dirty="0">
              <a:latin typeface="Lucida Calligraphy" panose="03010101010101010101" pitchFamily="66" charset="0"/>
            </a:endParaRPr>
          </a:p>
        </p:txBody>
      </p:sp>
      <p:pic>
        <p:nvPicPr>
          <p:cNvPr id="6146" name="Picture 2" descr="http://www.golfdistrictapulia.it/wp-content/uploads/2012/09/Schermata-2012-09-26-a-09.36.58.pn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10687" y="1034054"/>
            <a:ext cx="7560859" cy="468151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CasellaDiTesto 3"/>
          <p:cNvSpPr txBox="1"/>
          <p:nvPr/>
        </p:nvSpPr>
        <p:spPr>
          <a:xfrm>
            <a:off x="838200" y="6073254"/>
            <a:ext cx="9902588" cy="738664"/>
          </a:xfrm>
          <a:prstGeom prst="rect">
            <a:avLst/>
          </a:prstGeom>
          <a:noFill/>
        </p:spPr>
        <p:txBody>
          <a:bodyPr wrap="square" rtlCol="0">
            <a:spAutoFit/>
          </a:bodyPr>
          <a:lstStyle/>
          <a:p>
            <a:pPr algn="ctr"/>
            <a:r>
              <a:rPr lang="it-IT" sz="2400" dirty="0"/>
              <a:t>Si lascia sotto sale per 15 giorni con </a:t>
            </a:r>
            <a:r>
              <a:rPr lang="it-IT" sz="2400" dirty="0" smtClean="0"/>
              <a:t>pepe</a:t>
            </a:r>
            <a:endParaRPr lang="it-IT" sz="2400" dirty="0"/>
          </a:p>
          <a:p>
            <a:pPr algn="ctr"/>
            <a:endParaRPr lang="it-IT" dirty="0"/>
          </a:p>
        </p:txBody>
      </p:sp>
    </p:spTree>
    <p:extLst>
      <p:ext uri="{BB962C8B-B14F-4D97-AF65-F5344CB8AC3E}">
        <p14:creationId xmlns="" xmlns:p14="http://schemas.microsoft.com/office/powerpoint/2010/main" val="4148620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317263"/>
          </a:xfrm>
        </p:spPr>
        <p:txBody>
          <a:bodyPr>
            <a:normAutofit fontScale="90000"/>
          </a:bodyPr>
          <a:lstStyle/>
          <a:p>
            <a:pPr algn="ctr"/>
            <a:r>
              <a:rPr lang="it-IT" b="1" dirty="0">
                <a:solidFill>
                  <a:srgbClr val="FF0000"/>
                </a:solidFill>
              </a:rPr>
              <a:t>SALUMIFICIO SANTORO</a:t>
            </a:r>
            <a:endParaRPr lang="it-IT" dirty="0"/>
          </a:p>
        </p:txBody>
      </p:sp>
      <p:sp>
        <p:nvSpPr>
          <p:cNvPr id="3" name="Segnaposto contenuto 2"/>
          <p:cNvSpPr>
            <a:spLocks noGrp="1"/>
          </p:cNvSpPr>
          <p:nvPr>
            <p:ph idx="1"/>
          </p:nvPr>
        </p:nvSpPr>
        <p:spPr>
          <a:xfrm>
            <a:off x="8243248" y="1825625"/>
            <a:ext cx="3110552" cy="4351338"/>
          </a:xfrm>
        </p:spPr>
        <p:txBody>
          <a:bodyPr/>
          <a:lstStyle/>
          <a:p>
            <a:pPr marL="0" indent="0" algn="just">
              <a:buNone/>
            </a:pPr>
            <a:r>
              <a:rPr lang="it-IT" dirty="0" smtClean="0"/>
              <a:t>Successivamente </a:t>
            </a:r>
            <a:r>
              <a:rPr lang="it-IT" dirty="0"/>
              <a:t>si mette in infusione per un giorno nel vino </a:t>
            </a:r>
            <a:r>
              <a:rPr lang="it-IT" dirty="0" err="1" smtClean="0">
                <a:solidFill>
                  <a:srgbClr val="FF0000"/>
                </a:solidFill>
              </a:rPr>
              <a:t>Verdeca</a:t>
            </a:r>
            <a:r>
              <a:rPr lang="it-IT" dirty="0" smtClean="0"/>
              <a:t> </a:t>
            </a:r>
            <a:r>
              <a:rPr lang="it-IT" dirty="0"/>
              <a:t>cotto, per conferire profumazione e sapore al </a:t>
            </a:r>
            <a:r>
              <a:rPr lang="it-IT" dirty="0" smtClean="0"/>
              <a:t>prodotto</a:t>
            </a:r>
            <a:endParaRPr lang="it-IT" dirty="0"/>
          </a:p>
        </p:txBody>
      </p:sp>
      <p:pic>
        <p:nvPicPr>
          <p:cNvPr id="5" name="Immagine 4"/>
          <p:cNvPicPr>
            <a:picLocks noChangeAspect="1"/>
          </p:cNvPicPr>
          <p:nvPr/>
        </p:nvPicPr>
        <p:blipFill rotWithShape="1">
          <a:blip r:embed="rId2" cstate="print">
            <a:extLst>
              <a:ext uri="{28A0092B-C50C-407E-A947-70E740481C1C}">
                <a14:useLocalDpi xmlns="" xmlns:a14="http://schemas.microsoft.com/office/drawing/2010/main" val="0"/>
              </a:ext>
            </a:extLst>
          </a:blip>
          <a:srcRect l="-1990" t="-41990" r="1990" b="41990"/>
          <a:stretch/>
        </p:blipFill>
        <p:spPr>
          <a:xfrm>
            <a:off x="0" y="-1583141"/>
            <a:ext cx="4718259" cy="8152640"/>
          </a:xfrm>
          <a:prstGeom prst="rect">
            <a:avLst/>
          </a:prstGeom>
        </p:spPr>
      </p:pic>
      <p:pic>
        <p:nvPicPr>
          <p:cNvPr id="6" name="Immagin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845069" y="1117218"/>
            <a:ext cx="3271369" cy="5452281"/>
          </a:xfrm>
          <a:prstGeom prst="rect">
            <a:avLst/>
          </a:prstGeom>
        </p:spPr>
      </p:pic>
    </p:spTree>
    <p:extLst>
      <p:ext uri="{BB962C8B-B14F-4D97-AF65-F5344CB8AC3E}">
        <p14:creationId xmlns="" xmlns:p14="http://schemas.microsoft.com/office/powerpoint/2010/main" val="2130336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13194" y="365125"/>
            <a:ext cx="6440606" cy="1325563"/>
          </a:xfrm>
        </p:spPr>
        <p:txBody>
          <a:bodyPr/>
          <a:lstStyle/>
          <a:p>
            <a:pPr algn="ctr"/>
            <a:r>
              <a:rPr lang="it-IT" b="1" dirty="0">
                <a:solidFill>
                  <a:srgbClr val="FF0000"/>
                </a:solidFill>
              </a:rPr>
              <a:t>SALUMIFICIO SANTORO</a:t>
            </a:r>
            <a:endParaRPr lang="it-IT" dirty="0"/>
          </a:p>
        </p:txBody>
      </p:sp>
      <p:sp>
        <p:nvSpPr>
          <p:cNvPr id="3" name="Segnaposto contenuto 2"/>
          <p:cNvSpPr>
            <a:spLocks noGrp="1"/>
          </p:cNvSpPr>
          <p:nvPr>
            <p:ph idx="1"/>
          </p:nvPr>
        </p:nvSpPr>
        <p:spPr>
          <a:xfrm>
            <a:off x="4804012" y="1825625"/>
            <a:ext cx="6549788" cy="4351338"/>
          </a:xfrm>
        </p:spPr>
        <p:txBody>
          <a:bodyPr>
            <a:normAutofit/>
          </a:bodyPr>
          <a:lstStyle/>
          <a:p>
            <a:pPr marL="0" indent="0" algn="just">
              <a:buNone/>
            </a:pPr>
            <a:r>
              <a:rPr lang="it-IT" dirty="0" smtClean="0"/>
              <a:t>Dopo </a:t>
            </a:r>
            <a:r>
              <a:rPr lang="it-IT" dirty="0">
                <a:solidFill>
                  <a:srgbClr val="FF0000"/>
                </a:solidFill>
              </a:rPr>
              <a:t>si insacca </a:t>
            </a:r>
            <a:r>
              <a:rPr lang="it-IT" dirty="0" smtClean="0"/>
              <a:t>in un budello </a:t>
            </a:r>
            <a:r>
              <a:rPr lang="it-IT" dirty="0"/>
              <a:t>proveniente dall’intestino crasso del maiale, opportunamente privato della mucosa che è a contatto con il lume intestinale e si lega ad </a:t>
            </a:r>
            <a:r>
              <a:rPr lang="it-IT" dirty="0" smtClean="0"/>
              <a:t>un’estremità con una corda. </a:t>
            </a:r>
          </a:p>
          <a:p>
            <a:pPr marL="0" indent="0" algn="just">
              <a:buNone/>
            </a:pPr>
            <a:r>
              <a:rPr lang="it-IT" dirty="0" smtClean="0"/>
              <a:t>In </a:t>
            </a:r>
            <a:r>
              <a:rPr lang="it-IT" dirty="0"/>
              <a:t>seguito si </a:t>
            </a:r>
            <a:r>
              <a:rPr lang="it-IT" dirty="0" smtClean="0"/>
              <a:t>inserisce in due calze </a:t>
            </a:r>
            <a:r>
              <a:rPr lang="it-IT" dirty="0"/>
              <a:t>bianche, una interna liscia e </a:t>
            </a:r>
            <a:r>
              <a:rPr lang="it-IT" dirty="0" smtClean="0"/>
              <a:t>l’altra più elastica</a:t>
            </a:r>
            <a:r>
              <a:rPr lang="it-IT" dirty="0"/>
              <a:t>. </a:t>
            </a:r>
          </a:p>
        </p:txBody>
      </p:sp>
      <p:pic>
        <p:nvPicPr>
          <p:cNvPr id="5" name="Immagin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4842" y="0"/>
            <a:ext cx="4271748" cy="6176963"/>
          </a:xfrm>
          <a:prstGeom prst="rect">
            <a:avLst/>
          </a:prstGeom>
        </p:spPr>
      </p:pic>
      <p:sp>
        <p:nvSpPr>
          <p:cNvPr id="7" name="CasellaDiTesto 6"/>
          <p:cNvSpPr txBox="1"/>
          <p:nvPr/>
        </p:nvSpPr>
        <p:spPr>
          <a:xfrm>
            <a:off x="218364" y="6176963"/>
            <a:ext cx="11778018" cy="646331"/>
          </a:xfrm>
          <a:prstGeom prst="rect">
            <a:avLst/>
          </a:prstGeom>
          <a:noFill/>
        </p:spPr>
        <p:txBody>
          <a:bodyPr wrap="square" rtlCol="0">
            <a:spAutoFit/>
          </a:bodyPr>
          <a:lstStyle/>
          <a:p>
            <a:r>
              <a:rPr lang="it-IT" dirty="0" smtClean="0">
                <a:solidFill>
                  <a:srgbClr val="00B050"/>
                </a:solidFill>
              </a:rPr>
              <a:t>Nella foto: i due diversi tipi di calza bianca in cui il capocollo viene inserito, la corda con cui viene appeso, e nello sfondo dei capocolli già preparati ed inseriti nelle due calze, pronti per la stagionatura</a:t>
            </a:r>
            <a:endParaRPr lang="it-IT" dirty="0">
              <a:solidFill>
                <a:srgbClr val="00B050"/>
              </a:solidFill>
            </a:endParaRPr>
          </a:p>
        </p:txBody>
      </p:sp>
    </p:spTree>
    <p:extLst>
      <p:ext uri="{BB962C8B-B14F-4D97-AF65-F5344CB8AC3E}">
        <p14:creationId xmlns="" xmlns:p14="http://schemas.microsoft.com/office/powerpoint/2010/main" val="1996952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0"/>
            <a:ext cx="10515600" cy="1325563"/>
          </a:xfrm>
        </p:spPr>
        <p:txBody>
          <a:bodyPr>
            <a:normAutofit/>
          </a:bodyPr>
          <a:lstStyle/>
          <a:p>
            <a:pPr algn="ctr"/>
            <a:r>
              <a:rPr lang="it-IT" sz="3600" b="1" dirty="0">
                <a:solidFill>
                  <a:srgbClr val="FF0000"/>
                </a:solidFill>
                <a:latin typeface="Lucida Calligraphy" panose="03010101010101010101" pitchFamily="66" charset="0"/>
              </a:rPr>
              <a:t>SALUMIFICIO SANTORO</a:t>
            </a:r>
            <a:endParaRPr lang="it-IT" sz="3600" dirty="0">
              <a:latin typeface="Lucida Calligraphy" panose="03010101010101010101" pitchFamily="66" charset="0"/>
            </a:endParaRPr>
          </a:p>
        </p:txBody>
      </p:sp>
      <p:sp>
        <p:nvSpPr>
          <p:cNvPr id="3" name="Segnaposto contenuto 2"/>
          <p:cNvSpPr>
            <a:spLocks noGrp="1"/>
          </p:cNvSpPr>
          <p:nvPr>
            <p:ph idx="1"/>
          </p:nvPr>
        </p:nvSpPr>
        <p:spPr>
          <a:xfrm>
            <a:off x="7028596" y="1825625"/>
            <a:ext cx="4325203" cy="4351338"/>
          </a:xfrm>
        </p:spPr>
        <p:txBody>
          <a:bodyPr/>
          <a:lstStyle/>
          <a:p>
            <a:pPr marL="0" indent="0" algn="just">
              <a:buNone/>
            </a:pPr>
            <a:r>
              <a:rPr lang="it-IT" dirty="0"/>
              <a:t>Si procede, infine,  all’</a:t>
            </a:r>
            <a:r>
              <a:rPr lang="it-IT" dirty="0">
                <a:solidFill>
                  <a:srgbClr val="FF0000"/>
                </a:solidFill>
              </a:rPr>
              <a:t>affumicatura</a:t>
            </a:r>
            <a:r>
              <a:rPr lang="it-IT" dirty="0"/>
              <a:t> in un’apposita cella, dove, per circa un paio di giorni, il prodotto viene esposto al fumo generato dalla lenta combustione di segatura di legni aromatici della valle d’Itria, tra cui il fragno, tipico di questa zona.</a:t>
            </a:r>
          </a:p>
          <a:p>
            <a:pPr marL="0" indent="0">
              <a:buNone/>
            </a:pPr>
            <a:endParaRPr lang="it-IT" dirty="0"/>
          </a:p>
        </p:txBody>
      </p:sp>
      <p:pic>
        <p:nvPicPr>
          <p:cNvPr id="3074" name="Picture 2" descr="la nostra stori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2987" y="1986218"/>
            <a:ext cx="6295108" cy="419074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6964835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712</Words>
  <Application>Microsoft Office PowerPoint</Application>
  <PresentationFormat>Personalizzato</PresentationFormat>
  <Paragraphs>65</Paragraphs>
  <Slides>13</Slides>
  <Notes>1</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Tema di Office</vt:lpstr>
      <vt:lpstr>SALUMIFICIO SANTORO</vt:lpstr>
      <vt:lpstr>SALUMIFICIO SANTORO</vt:lpstr>
      <vt:lpstr>SALUMIFICIO SANTORO</vt:lpstr>
      <vt:lpstr>SALUMIFICIO SANTORO</vt:lpstr>
      <vt:lpstr>SALUMIFICIO SANTORO</vt:lpstr>
      <vt:lpstr>SALUMIFICIO SANTORO</vt:lpstr>
      <vt:lpstr>SALUMIFICIO SANTORO</vt:lpstr>
      <vt:lpstr>SALUMIFICIO SANTORO</vt:lpstr>
      <vt:lpstr>SALUMIFICIO SANTORO</vt:lpstr>
      <vt:lpstr>SALUMIFICIO SANTORO</vt:lpstr>
      <vt:lpstr>SALUMIFICIO SANTORO</vt:lpstr>
      <vt:lpstr>SALUMIFICIO SANTORO</vt:lpstr>
      <vt:lpstr>Diapositiva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AZIENDA VITIVINICOLA CANDIDO Sandonaci</dc:title>
  <dc:creator>Toshiba-Pc</dc:creator>
  <cp:lastModifiedBy>Utente</cp:lastModifiedBy>
  <cp:revision>76</cp:revision>
  <dcterms:created xsi:type="dcterms:W3CDTF">2014-05-29T05:04:20Z</dcterms:created>
  <dcterms:modified xsi:type="dcterms:W3CDTF">2014-06-11T16:43:35Z</dcterms:modified>
</cp:coreProperties>
</file>